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6"/>
  </p:notesMasterIdLst>
  <p:sldIdLst>
    <p:sldId id="258" r:id="rId5"/>
    <p:sldId id="2474" r:id="rId6"/>
    <p:sldId id="610" r:id="rId7"/>
    <p:sldId id="2475" r:id="rId8"/>
    <p:sldId id="648" r:id="rId9"/>
    <p:sldId id="683" r:id="rId10"/>
    <p:sldId id="684" r:id="rId11"/>
    <p:sldId id="685" r:id="rId12"/>
    <p:sldId id="686" r:id="rId13"/>
    <p:sldId id="687" r:id="rId14"/>
    <p:sldId id="257" r:id="rId15"/>
  </p:sldIdLst>
  <p:sldSz cx="111601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6AC30628-B96C-4002-A4CC-0F59DC9B0BE4}">
          <p14:sldIdLst>
            <p14:sldId id="258"/>
            <p14:sldId id="2474"/>
            <p14:sldId id="610"/>
            <p14:sldId id="2475"/>
            <p14:sldId id="648"/>
            <p14:sldId id="683"/>
            <p14:sldId id="684"/>
            <p14:sldId id="685"/>
            <p14:sldId id="686"/>
            <p14:sldId id="687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naranjo.comunicaciones@gmail.com" initials="f" lastIdx="6" clrIdx="0">
    <p:extLst>
      <p:ext uri="{19B8F6BF-5375-455C-9EA6-DF929625EA0E}">
        <p15:presenceInfo xmlns:p15="http://schemas.microsoft.com/office/powerpoint/2012/main" userId="fa2ac90cee16b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92A"/>
    <a:srgbClr val="00466B"/>
    <a:srgbClr val="006996"/>
    <a:srgbClr val="002851"/>
    <a:srgbClr val="74C4C8"/>
    <a:srgbClr val="00D9F0"/>
    <a:srgbClr val="F37431"/>
    <a:srgbClr val="FF7E31"/>
    <a:srgbClr val="F7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30" y="84"/>
      </p:cViewPr>
      <p:guideLst>
        <p:guide orient="horz" pos="2160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EC8F-5EB6-4A85-AD67-A5E6209B2948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1143000"/>
            <a:ext cx="5022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7B84-75C1-4315-83DF-C3F2555BDF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86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057DBEB-BC01-A04B-BD72-0D481D46DF6E}"/>
              </a:ext>
            </a:extLst>
          </p:cNvPr>
          <p:cNvSpPr/>
          <p:nvPr userDrawn="1"/>
        </p:nvSpPr>
        <p:spPr>
          <a:xfrm>
            <a:off x="0" y="0"/>
            <a:ext cx="11160125" cy="6858000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46E3BE-8528-4640-B217-218C44FA1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910846"/>
            <a:ext cx="612983" cy="7015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05236A5-0D3C-7547-B5F0-35FC4B6F98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0799" cy="3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5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9D967-E18B-4749-AF88-816501F0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365125"/>
            <a:ext cx="9626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76F88-8B51-41B9-AC60-053C0DB7E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350" y="1681163"/>
            <a:ext cx="47212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F2DAF8-B39A-4C21-AAF3-9F35276B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350" y="2505075"/>
            <a:ext cx="47212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743A7-5E4A-444B-99B6-E682E7C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9913" y="1681163"/>
            <a:ext cx="47450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947E30-28DE-4493-A313-DC8900190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9913" y="2505075"/>
            <a:ext cx="47450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84D04F-A00D-4CB4-B49F-7878E921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75DACF-083C-4F9E-9218-1F6C304E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9D04B1-C92E-4B60-AA70-135F9213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336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39C2D-3940-49AA-B90E-3D715F6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65125"/>
            <a:ext cx="9626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D53E03-43F1-4061-977F-7CEDF25E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FDD70A-6CE1-4B84-99F8-DECE55AA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B19630-FF05-48EC-900C-D1E48AE2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42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E717D9-C69B-4DAD-BC7D-6CF12578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033747-8E9F-4E43-8AAD-BBF3E5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C1CC31-1DB1-4EDA-B9FB-F7EC8051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79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C1942-45C8-4196-80E0-8F7A3327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457200"/>
            <a:ext cx="36004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069D7-3604-48D7-9A01-4BF78EA6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038" y="987425"/>
            <a:ext cx="5649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C00B29-D9B8-4D6F-AFB5-0DF29042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50" y="2057400"/>
            <a:ext cx="36004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C92C3D-477D-4BC3-8D13-96523341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70AC9A-2B8E-4E39-83FF-843C5780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5272EE-BE9D-49EC-9A1F-6FDFA37B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57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A65E0-6A68-4FE4-8F79-21D301F3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457200"/>
            <a:ext cx="36004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336F8A-5BBE-4888-ACCE-A7E9528B6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038" y="987425"/>
            <a:ext cx="5649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E94892-E959-40C0-8073-4F00B3630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50" y="2057400"/>
            <a:ext cx="36004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778EC8-607D-408F-AC6F-CD227606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2DAE-E273-4AF2-AEFD-68DBA5A5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4371F4-56EB-4E17-8488-D5F9CB80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01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D44CC-2C41-4EB2-A5D8-67B0587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65125"/>
            <a:ext cx="9626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E35758-5D91-47F1-B451-8F12263F8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6763" y="1825625"/>
            <a:ext cx="9626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EDA4FB-D090-4CD7-8C81-137F4EFA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23821-E7D0-46EC-8F26-122E1EC9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A6E777-6AAC-4F32-8BEF-F11CFAEB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58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1517E3-10E8-4C2F-9D34-4CEEDF481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86713" y="365125"/>
            <a:ext cx="240665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580562-00D1-4C41-87DD-3D9064DB9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6763" y="365125"/>
            <a:ext cx="706755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7A555-3ABA-4FE8-B5FF-29251CDD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CC4B-CEBE-489D-8DFE-987E7744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A5017-14EC-47BE-B270-6C0FE58A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89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F7A92-F9E4-417A-8AAD-4AC2E1B7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FD1B86-624D-4390-A710-FED5FB70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50782-D2A7-4C9E-AF45-44FC50B9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F13-E122-4159-A74A-FE338FFE3FF6}" type="datetimeFigureOut">
              <a:rPr lang="es-CO" smtClean="0"/>
              <a:t>19/05/2022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83A9-9808-4364-926C-8F746E8F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5D7B0-1CAE-4087-9C8B-E2510D57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2288-DF75-4C2C-BC9B-E3903A733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488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D0E24-E4CF-465B-8B4C-6CBF59743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016" y="1122363"/>
            <a:ext cx="8370094" cy="2387600"/>
          </a:xfrm>
        </p:spPr>
        <p:txBody>
          <a:bodyPr anchor="b"/>
          <a:lstStyle>
            <a:lvl1pPr algn="ctr">
              <a:defRPr sz="549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18A593-437A-4C67-B9BF-C75A17924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016" y="3602038"/>
            <a:ext cx="8370094" cy="1655762"/>
          </a:xfrm>
        </p:spPr>
        <p:txBody>
          <a:bodyPr/>
          <a:lstStyle>
            <a:lvl1pPr marL="0" indent="0" algn="ctr">
              <a:buNone/>
              <a:defRPr sz="2197"/>
            </a:lvl1pPr>
            <a:lvl2pPr marL="418521" indent="0" algn="ctr">
              <a:buNone/>
              <a:defRPr sz="1831"/>
            </a:lvl2pPr>
            <a:lvl3pPr marL="837042" indent="0" algn="ctr">
              <a:buNone/>
              <a:defRPr sz="1648"/>
            </a:lvl3pPr>
            <a:lvl4pPr marL="1255563" indent="0" algn="ctr">
              <a:buNone/>
              <a:defRPr sz="1465"/>
            </a:lvl4pPr>
            <a:lvl5pPr marL="1674084" indent="0" algn="ctr">
              <a:buNone/>
              <a:defRPr sz="1465"/>
            </a:lvl5pPr>
            <a:lvl6pPr marL="2092604" indent="0" algn="ctr">
              <a:buNone/>
              <a:defRPr sz="1465"/>
            </a:lvl6pPr>
            <a:lvl7pPr marL="2511125" indent="0" algn="ctr">
              <a:buNone/>
              <a:defRPr sz="1465"/>
            </a:lvl7pPr>
            <a:lvl8pPr marL="2929646" indent="0" algn="ctr">
              <a:buNone/>
              <a:defRPr sz="1465"/>
            </a:lvl8pPr>
            <a:lvl9pPr marL="3348167" indent="0" algn="ctr">
              <a:buNone/>
              <a:defRPr sz="1465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DAD6EC-72F1-4E6A-BC75-24A2CBA3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F13-E122-4159-A74A-FE338FFE3FF6}" type="datetimeFigureOut">
              <a:rPr lang="es-CO" smtClean="0"/>
              <a:t>19/05/2022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776FAA-B508-4DA6-AB34-ACD20C38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68799-953C-44D7-BB40-AF86C025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2288-DF75-4C2C-BC9B-E3903A733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84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C0C78D0-A64D-6B41-A938-C4D6A997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1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7768D81-318D-2946-A125-16AD292DD175}"/>
              </a:ext>
            </a:extLst>
          </p:cNvPr>
          <p:cNvSpPr/>
          <p:nvPr userDrawn="1"/>
        </p:nvSpPr>
        <p:spPr>
          <a:xfrm>
            <a:off x="0" y="1308538"/>
            <a:ext cx="11160125" cy="5549462"/>
          </a:xfrm>
          <a:prstGeom prst="rect">
            <a:avLst/>
          </a:prstGeom>
          <a:solidFill>
            <a:srgbClr val="0046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14B6634-E41D-4143-A229-3BE753BC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5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7768D81-318D-2946-A125-16AD292DD175}"/>
              </a:ext>
            </a:extLst>
          </p:cNvPr>
          <p:cNvSpPr/>
          <p:nvPr userDrawn="1"/>
        </p:nvSpPr>
        <p:spPr>
          <a:xfrm>
            <a:off x="0" y="0"/>
            <a:ext cx="11160125" cy="6858000"/>
          </a:xfrm>
          <a:prstGeom prst="rect">
            <a:avLst/>
          </a:prstGeom>
          <a:solidFill>
            <a:srgbClr val="0046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14B6634-E41D-4143-A229-3BE753BC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859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746AC3E-5485-3D48-9B9A-206925534DA6}"/>
              </a:ext>
            </a:extLst>
          </p:cNvPr>
          <p:cNvSpPr/>
          <p:nvPr userDrawn="1"/>
        </p:nvSpPr>
        <p:spPr>
          <a:xfrm>
            <a:off x="0" y="1308538"/>
            <a:ext cx="11160125" cy="5549462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D11237-CEF8-E647-8C32-D3CAB9FDD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910846"/>
            <a:ext cx="612983" cy="7015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945A5EC-BD5F-7F47-BD5A-1B2A631E9C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0799" cy="35014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D43DDA0-B813-E84A-AF6E-9CABEA82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48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2D7B7C-DEC4-F942-A103-9AC12FF565FC}"/>
              </a:ext>
            </a:extLst>
          </p:cNvPr>
          <p:cNvSpPr/>
          <p:nvPr userDrawn="1"/>
        </p:nvSpPr>
        <p:spPr>
          <a:xfrm>
            <a:off x="-1" y="-1"/>
            <a:ext cx="11160125" cy="1323985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FD8826-CAF0-E448-8834-A943E6A3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300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2D7B7C-DEC4-F942-A103-9AC12FF565FC}"/>
              </a:ext>
            </a:extLst>
          </p:cNvPr>
          <p:cNvSpPr/>
          <p:nvPr userDrawn="1"/>
        </p:nvSpPr>
        <p:spPr>
          <a:xfrm>
            <a:off x="-1" y="-1"/>
            <a:ext cx="11160125" cy="1323985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FD8826-CAF0-E448-8834-A943E6A3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8170B7-C9D2-CE4E-9177-71379082097C}"/>
              </a:ext>
            </a:extLst>
          </p:cNvPr>
          <p:cNvSpPr/>
          <p:nvPr userDrawn="1"/>
        </p:nvSpPr>
        <p:spPr>
          <a:xfrm>
            <a:off x="7522590" y="1308538"/>
            <a:ext cx="3637535" cy="5549462"/>
          </a:xfrm>
          <a:prstGeom prst="rect">
            <a:avLst/>
          </a:prstGeom>
          <a:solidFill>
            <a:srgbClr val="0046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36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2D7B7C-DEC4-F942-A103-9AC12FF565FC}"/>
              </a:ext>
            </a:extLst>
          </p:cNvPr>
          <p:cNvSpPr/>
          <p:nvPr userDrawn="1"/>
        </p:nvSpPr>
        <p:spPr>
          <a:xfrm>
            <a:off x="-1" y="-1"/>
            <a:ext cx="11160125" cy="1323985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FD8826-CAF0-E448-8834-A943E6A3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-1"/>
            <a:ext cx="10337593" cy="1323985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8170B7-C9D2-CE4E-9177-71379082097C}"/>
              </a:ext>
            </a:extLst>
          </p:cNvPr>
          <p:cNvSpPr/>
          <p:nvPr userDrawn="1"/>
        </p:nvSpPr>
        <p:spPr>
          <a:xfrm>
            <a:off x="-2" y="1308538"/>
            <a:ext cx="3610467" cy="5549462"/>
          </a:xfrm>
          <a:prstGeom prst="rect">
            <a:avLst/>
          </a:prstGeom>
          <a:solidFill>
            <a:srgbClr val="0046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822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9F88E-2DEB-427A-ABAC-1DADA720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65125"/>
            <a:ext cx="9626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2F7D75-FEAA-47DF-A910-A778D5AB7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825625"/>
            <a:ext cx="47371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C0CD32-333A-40A4-B484-E122C54B2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6263" y="1825625"/>
            <a:ext cx="47371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7FFDC-7249-4EF1-BD29-2632DF28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2A1706-988A-42A2-A1F6-2A6F173C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24C675-C10C-4FE8-B608-9B344AC3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2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689" r:id="rId3"/>
    <p:sldLayoutId id="2147483705" r:id="rId4"/>
    <p:sldLayoutId id="2147483690" r:id="rId5"/>
    <p:sldLayoutId id="2147483701" r:id="rId6"/>
    <p:sldLayoutId id="2147483702" r:id="rId7"/>
    <p:sldLayoutId id="2147483703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700" r:id="rId17"/>
    <p:sldLayoutId id="214748370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FD59FEC-4BFB-4243-8427-198179D2C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362"/>
            <a:ext cx="11160125" cy="687536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080A3C4-E91A-7642-8A4A-C48DDA811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319" y="468433"/>
            <a:ext cx="1280733" cy="1468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591E187-74FF-7443-B849-BDC2DC4714A4}"/>
              </a:ext>
            </a:extLst>
          </p:cNvPr>
          <p:cNvSpPr txBox="1"/>
          <p:nvPr/>
        </p:nvSpPr>
        <p:spPr>
          <a:xfrm>
            <a:off x="1688194" y="2269298"/>
            <a:ext cx="8232962" cy="14952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REGISTRO ÚNICO AMBIENTAL (RUA)</a:t>
            </a:r>
          </a:p>
          <a:p>
            <a:pPr algn="ctr"/>
            <a:r>
              <a:rPr lang="es-CO" sz="3600" b="1" dirty="0">
                <a:solidFill>
                  <a:schemeClr val="bg1"/>
                </a:solidFill>
              </a:rPr>
              <a:t>APLICATIVO IDEAM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7F21401-F4DC-A54B-B6F0-CE24EF79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64" y="6134044"/>
            <a:ext cx="770852" cy="5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>
            <a:extLst>
              <a:ext uri="{FF2B5EF4-FFF2-40B4-BE49-F238E27FC236}">
                <a16:creationId xmlns:a16="http://schemas.microsoft.com/office/drawing/2014/main" id="{A8F83B90-9E15-1844-5FCB-6CD30F83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8" t="56798" r="62801" b="20541"/>
          <a:stretch>
            <a:fillRect/>
          </a:stretch>
        </p:blipFill>
        <p:spPr bwMode="auto">
          <a:xfrm>
            <a:off x="1784458" y="2544037"/>
            <a:ext cx="1362077" cy="89513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>
            <a:extLst>
              <a:ext uri="{FF2B5EF4-FFF2-40B4-BE49-F238E27FC236}">
                <a16:creationId xmlns:a16="http://schemas.microsoft.com/office/drawing/2014/main" id="{4DC3FECB-D348-941B-F0D3-54D5246E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14500" r="24924" b="38368"/>
          <a:stretch>
            <a:fillRect/>
          </a:stretch>
        </p:blipFill>
        <p:spPr bwMode="auto">
          <a:xfrm>
            <a:off x="1286514" y="3532174"/>
            <a:ext cx="2241713" cy="112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0BB3EFAC-1F6B-B595-332B-81086EA6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24471" r="63141" b="40483"/>
          <a:stretch>
            <a:fillRect/>
          </a:stretch>
        </p:blipFill>
        <p:spPr bwMode="auto">
          <a:xfrm>
            <a:off x="1484141" y="4652545"/>
            <a:ext cx="1662394" cy="101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AF0D92AE-A686-3339-E27E-5B96CEAE5C93}"/>
              </a:ext>
            </a:extLst>
          </p:cNvPr>
          <p:cNvGraphicFramePr>
            <a:graphicFrameLocks noGrp="1"/>
          </p:cNvGraphicFramePr>
          <p:nvPr/>
        </p:nvGraphicFramePr>
        <p:xfrm>
          <a:off x="3641572" y="2123880"/>
          <a:ext cx="4756616" cy="263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261">
                <a:tc>
                  <a:txBody>
                    <a:bodyPr/>
                    <a:lstStyle/>
                    <a:p>
                      <a:r>
                        <a:rPr lang="es-CO" sz="900" dirty="0"/>
                        <a:t>EQUIPO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CANTIDAD DE DESCARGAS 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IDENTIFICACION DE LA DESCARGA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3">
                <a:tc>
                  <a:txBody>
                    <a:bodyPr/>
                    <a:lstStyle/>
                    <a:p>
                      <a:r>
                        <a:rPr lang="es-CO" sz="900" dirty="0"/>
                        <a:t>EQUIPO 1 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1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1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3">
                <a:tc>
                  <a:txBody>
                    <a:bodyPr/>
                    <a:lstStyle/>
                    <a:p>
                      <a:r>
                        <a:rPr lang="es-CO" sz="900" dirty="0"/>
                        <a:t>EQUIPO 2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1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2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3">
                <a:tc>
                  <a:txBody>
                    <a:bodyPr/>
                    <a:lstStyle/>
                    <a:p>
                      <a:r>
                        <a:rPr lang="es-CO" sz="900" dirty="0"/>
                        <a:t>EQUIPO 3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1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2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3">
                <a:tc>
                  <a:txBody>
                    <a:bodyPr/>
                    <a:lstStyle/>
                    <a:p>
                      <a:r>
                        <a:rPr lang="es-CO" sz="900" dirty="0"/>
                        <a:t>EQUIPO 4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3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3,4,5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3">
                <a:tc>
                  <a:txBody>
                    <a:bodyPr/>
                    <a:lstStyle/>
                    <a:p>
                      <a:r>
                        <a:rPr lang="es-CO" sz="900" dirty="0"/>
                        <a:t>ALMACENAMIENTO</a:t>
                      </a:r>
                      <a:r>
                        <a:rPr lang="es-CO" sz="900" baseline="0" dirty="0"/>
                        <a:t> 1</a:t>
                      </a:r>
                      <a:endParaRPr lang="es-CO" sz="900" dirty="0"/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2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6,7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/>
                        <a:t>ALMACENAMIENTO</a:t>
                      </a:r>
                      <a:r>
                        <a:rPr lang="es-CO" sz="900" baseline="0" dirty="0"/>
                        <a:t> 2</a:t>
                      </a:r>
                      <a:endParaRPr lang="es-CO" sz="900" dirty="0"/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0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900" dirty="0"/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/>
                        <a:t>ALMACENAMIENTO</a:t>
                      </a:r>
                      <a:r>
                        <a:rPr lang="es-CO" sz="900" baseline="0" dirty="0"/>
                        <a:t> 3</a:t>
                      </a:r>
                      <a:endParaRPr lang="es-CO" sz="900" dirty="0"/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1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8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/>
                        <a:t>EQUIPO 5 (molino)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1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9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900" dirty="0"/>
                        <a:t>EQUIPO 6 (campana</a:t>
                      </a:r>
                      <a:r>
                        <a:rPr lang="es-CO" sz="900" baseline="0" dirty="0"/>
                        <a:t> de extracción)</a:t>
                      </a:r>
                      <a:endParaRPr lang="es-CO" sz="900" dirty="0"/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3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900" dirty="0"/>
                        <a:t>10,11,12</a:t>
                      </a:r>
                    </a:p>
                  </a:txBody>
                  <a:tcPr marL="111598" marR="111598" marT="41850" marB="418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14 Disco magnético">
            <a:extLst>
              <a:ext uri="{FF2B5EF4-FFF2-40B4-BE49-F238E27FC236}">
                <a16:creationId xmlns:a16="http://schemas.microsoft.com/office/drawing/2014/main" id="{B506825E-2BB3-9B59-A947-4401FC2B9D1C}"/>
              </a:ext>
            </a:extLst>
          </p:cNvPr>
          <p:cNvSpPr/>
          <p:nvPr/>
        </p:nvSpPr>
        <p:spPr bwMode="auto">
          <a:xfrm>
            <a:off x="5345623" y="5489556"/>
            <a:ext cx="1406641" cy="428677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CO" sz="915" dirty="0">
                <a:latin typeface="Times New Roman" pitchFamily="18" charset="0"/>
              </a:rPr>
              <a:t>Almacenamiento 2</a:t>
            </a:r>
          </a:p>
        </p:txBody>
      </p:sp>
      <p:grpSp>
        <p:nvGrpSpPr>
          <p:cNvPr id="10" name="4 Grupo">
            <a:extLst>
              <a:ext uri="{FF2B5EF4-FFF2-40B4-BE49-F238E27FC236}">
                <a16:creationId xmlns:a16="http://schemas.microsoft.com/office/drawing/2014/main" id="{91174A46-CBFE-8F0D-6ADF-1A72FCA731CB}"/>
              </a:ext>
            </a:extLst>
          </p:cNvPr>
          <p:cNvGrpSpPr>
            <a:grpSpLocks/>
          </p:cNvGrpSpPr>
          <p:nvPr/>
        </p:nvGrpSpPr>
        <p:grpSpPr bwMode="auto">
          <a:xfrm>
            <a:off x="3566978" y="5089942"/>
            <a:ext cx="1406641" cy="822478"/>
            <a:chOff x="2212975" y="5011738"/>
            <a:chExt cx="1152525" cy="898525"/>
          </a:xfrm>
        </p:grpSpPr>
        <p:sp>
          <p:nvSpPr>
            <p:cNvPr id="11" name="13 Disco magnético">
              <a:extLst>
                <a:ext uri="{FF2B5EF4-FFF2-40B4-BE49-F238E27FC236}">
                  <a16:creationId xmlns:a16="http://schemas.microsoft.com/office/drawing/2014/main" id="{1E606316-EEE6-610E-2F89-885D079673F6}"/>
                </a:ext>
              </a:extLst>
            </p:cNvPr>
            <p:cNvSpPr/>
            <p:nvPr/>
          </p:nvSpPr>
          <p:spPr bwMode="auto">
            <a:xfrm>
              <a:off x="2212975" y="5441950"/>
              <a:ext cx="1152525" cy="468313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s-CO" sz="915" dirty="0">
                  <a:latin typeface="Times New Roman" pitchFamily="18" charset="0"/>
                </a:rPr>
                <a:t>Almacenamiento 1</a:t>
              </a:r>
            </a:p>
          </p:txBody>
        </p:sp>
        <p:cxnSp>
          <p:nvCxnSpPr>
            <p:cNvPr id="12" name="17 Conector recto de flecha">
              <a:extLst>
                <a:ext uri="{FF2B5EF4-FFF2-40B4-BE49-F238E27FC236}">
                  <a16:creationId xmlns:a16="http://schemas.microsoft.com/office/drawing/2014/main" id="{54D0D815-164A-B2A1-AD15-D8A2BD33E9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64375" y="5224149"/>
              <a:ext cx="0" cy="2251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19 Conector recto de flecha">
              <a:extLst>
                <a:ext uri="{FF2B5EF4-FFF2-40B4-BE49-F238E27FC236}">
                  <a16:creationId xmlns:a16="http://schemas.microsoft.com/office/drawing/2014/main" id="{9EA1D9A4-9E81-94E8-FE8E-286B99B070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032588" y="5224149"/>
              <a:ext cx="0" cy="22512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21 CuadroTexto">
              <a:extLst>
                <a:ext uri="{FF2B5EF4-FFF2-40B4-BE49-F238E27FC236}">
                  <a16:creationId xmlns:a16="http://schemas.microsoft.com/office/drawing/2014/main" id="{294D2E7E-1A66-8414-19EA-A1E12A159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513" y="5011738"/>
              <a:ext cx="449725" cy="23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/>
              <a:r>
                <a:rPr lang="es-CO" altLang="es-CO" sz="824"/>
                <a:t>D6</a:t>
              </a:r>
            </a:p>
          </p:txBody>
        </p:sp>
        <p:sp>
          <p:nvSpPr>
            <p:cNvPr id="15" name="22 CuadroTexto">
              <a:extLst>
                <a:ext uri="{FF2B5EF4-FFF2-40B4-BE49-F238E27FC236}">
                  <a16:creationId xmlns:a16="http://schemas.microsoft.com/office/drawing/2014/main" id="{A4115845-B1A3-F841-A9BC-50B876BFA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7726" y="5025549"/>
              <a:ext cx="449725" cy="23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/>
              <a:r>
                <a:rPr lang="es-CO" altLang="es-CO" sz="824"/>
                <a:t>D7</a:t>
              </a:r>
              <a:endParaRPr lang="es-CO" altLang="es-CO" sz="732"/>
            </a:p>
          </p:txBody>
        </p:sp>
      </p:grpSp>
      <p:grpSp>
        <p:nvGrpSpPr>
          <p:cNvPr id="16" name="5 Grupo">
            <a:extLst>
              <a:ext uri="{FF2B5EF4-FFF2-40B4-BE49-F238E27FC236}">
                <a16:creationId xmlns:a16="http://schemas.microsoft.com/office/drawing/2014/main" id="{9C65F23E-EAB7-7FC1-4566-C0570DFACBC5}"/>
              </a:ext>
            </a:extLst>
          </p:cNvPr>
          <p:cNvGrpSpPr>
            <a:grpSpLocks/>
          </p:cNvGrpSpPr>
          <p:nvPr/>
        </p:nvGrpSpPr>
        <p:grpSpPr bwMode="auto">
          <a:xfrm>
            <a:off x="7226956" y="5020190"/>
            <a:ext cx="1406641" cy="877697"/>
            <a:chOff x="5321300" y="4951413"/>
            <a:chExt cx="1152525" cy="958850"/>
          </a:xfrm>
        </p:grpSpPr>
        <p:sp>
          <p:nvSpPr>
            <p:cNvPr id="17" name="15 Disco magnético">
              <a:extLst>
                <a:ext uri="{FF2B5EF4-FFF2-40B4-BE49-F238E27FC236}">
                  <a16:creationId xmlns:a16="http://schemas.microsoft.com/office/drawing/2014/main" id="{6ADCC839-963A-B830-06B4-23BB92CF6AD8}"/>
                </a:ext>
              </a:extLst>
            </p:cNvPr>
            <p:cNvSpPr/>
            <p:nvPr/>
          </p:nvSpPr>
          <p:spPr bwMode="auto">
            <a:xfrm>
              <a:off x="5321300" y="5441950"/>
              <a:ext cx="1152525" cy="468313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s-CO" sz="915" dirty="0">
                  <a:latin typeface="Times New Roman" pitchFamily="18" charset="0"/>
                </a:rPr>
                <a:t>Almacenamiento 3</a:t>
              </a:r>
            </a:p>
          </p:txBody>
        </p:sp>
        <p:cxnSp>
          <p:nvCxnSpPr>
            <p:cNvPr id="18" name="24 Conector recto de flecha">
              <a:extLst>
                <a:ext uri="{FF2B5EF4-FFF2-40B4-BE49-F238E27FC236}">
                  <a16:creationId xmlns:a16="http://schemas.microsoft.com/office/drawing/2014/main" id="{E2651C3D-06E3-44A3-1FA9-AB4C3984C0D1}"/>
                </a:ext>
              </a:extLst>
            </p:cNvPr>
            <p:cNvCxnSpPr>
              <a:cxnSpLocks noChangeShapeType="1"/>
              <a:stCxn id="17" idx="1"/>
            </p:cNvCxnSpPr>
            <p:nvPr/>
          </p:nvCxnSpPr>
          <p:spPr bwMode="auto">
            <a:xfrm flipV="1">
              <a:off x="5897563" y="5166888"/>
              <a:ext cx="4382" cy="27525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27 CuadroTexto">
              <a:extLst>
                <a:ext uri="{FF2B5EF4-FFF2-40B4-BE49-F238E27FC236}">
                  <a16:creationId xmlns:a16="http://schemas.microsoft.com/office/drawing/2014/main" id="{0A841618-6AA8-E14C-B563-5CE521DAD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2976" y="4951413"/>
              <a:ext cx="449725" cy="223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/>
              <a:r>
                <a:rPr lang="es-CO" altLang="es-CO" sz="732"/>
                <a:t>D8</a:t>
              </a:r>
            </a:p>
          </p:txBody>
        </p:sp>
      </p:grpSp>
      <p:pic>
        <p:nvPicPr>
          <p:cNvPr id="20" name="30 Imagen">
            <a:extLst>
              <a:ext uri="{FF2B5EF4-FFF2-40B4-BE49-F238E27FC236}">
                <a16:creationId xmlns:a16="http://schemas.microsoft.com/office/drawing/2014/main" id="{DBACD511-B0E2-7339-F369-B50AD39E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t="26559" r="62103" b="49698"/>
          <a:stretch>
            <a:fillRect/>
          </a:stretch>
        </p:blipFill>
        <p:spPr bwMode="auto">
          <a:xfrm>
            <a:off x="8920351" y="3725442"/>
            <a:ext cx="1493830" cy="97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31 Imagen">
            <a:extLst>
              <a:ext uri="{FF2B5EF4-FFF2-40B4-BE49-F238E27FC236}">
                <a16:creationId xmlns:a16="http://schemas.microsoft.com/office/drawing/2014/main" id="{01033AFB-5553-21CD-9EBE-22FBA2F20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0" t="26759" r="58144" b="53923"/>
          <a:stretch>
            <a:fillRect/>
          </a:stretch>
        </p:blipFill>
        <p:spPr bwMode="auto">
          <a:xfrm>
            <a:off x="8480533" y="2567289"/>
            <a:ext cx="2197150" cy="10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32 CuadroTexto">
            <a:extLst>
              <a:ext uri="{FF2B5EF4-FFF2-40B4-BE49-F238E27FC236}">
                <a16:creationId xmlns:a16="http://schemas.microsoft.com/office/drawing/2014/main" id="{F368DC42-5AD3-1D49-7D36-9DBB0402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5349" y="1529745"/>
            <a:ext cx="1801895" cy="82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endParaRPr lang="es-CO" altLang="es-CO" sz="2197" dirty="0"/>
          </a:p>
          <a:p>
            <a:pPr eaLnBrk="1" hangingPunct="1"/>
            <a:r>
              <a:rPr lang="es-CO" altLang="es-CO" sz="1282" b="1" dirty="0">
                <a:latin typeface="+mj-lt"/>
              </a:rPr>
              <a:t>CAPITULO V SECCIÓN 1 </a:t>
            </a:r>
          </a:p>
          <a:p>
            <a:pPr eaLnBrk="1" hangingPunct="1"/>
            <a:endParaRPr lang="es-CO" altLang="es-CO" sz="1282" dirty="0"/>
          </a:p>
        </p:txBody>
      </p:sp>
      <p:sp>
        <p:nvSpPr>
          <p:cNvPr id="23" name="33 CuadroTexto">
            <a:extLst>
              <a:ext uri="{FF2B5EF4-FFF2-40B4-BE49-F238E27FC236}">
                <a16:creationId xmlns:a16="http://schemas.microsoft.com/office/drawing/2014/main" id="{1D69A11C-B189-5440-B050-4D72AC1E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354" y="4481075"/>
            <a:ext cx="4770178" cy="82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endParaRPr lang="es-CO" altLang="es-CO" sz="2197" dirty="0"/>
          </a:p>
          <a:p>
            <a:pPr algn="ctr" eaLnBrk="1" hangingPunct="1"/>
            <a:r>
              <a:rPr lang="es-CO" altLang="es-CO" sz="1282" b="1" dirty="0">
                <a:latin typeface="+mj-lt"/>
              </a:rPr>
              <a:t>CAPITULO IV SECCIÓN 3 </a:t>
            </a:r>
          </a:p>
          <a:p>
            <a:pPr eaLnBrk="1" hangingPunct="1"/>
            <a:endParaRPr lang="es-CO" altLang="es-CO" sz="1282" dirty="0"/>
          </a:p>
        </p:txBody>
      </p:sp>
      <p:sp>
        <p:nvSpPr>
          <p:cNvPr id="24" name="34 Rectángulo">
            <a:extLst>
              <a:ext uri="{FF2B5EF4-FFF2-40B4-BE49-F238E27FC236}">
                <a16:creationId xmlns:a16="http://schemas.microsoft.com/office/drawing/2014/main" id="{1543D48D-7A91-C141-30AA-67F285B4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110" y="1856702"/>
            <a:ext cx="2084773" cy="48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endParaRPr lang="es-CO" altLang="es-CO" sz="1282" dirty="0"/>
          </a:p>
          <a:p>
            <a:pPr eaLnBrk="1" hangingPunct="1"/>
            <a:r>
              <a:rPr lang="es-CO" altLang="es-CO" sz="1282" b="1" dirty="0">
                <a:latin typeface="+mj-lt"/>
              </a:rPr>
              <a:t>CAPITULO IV SECCIÓN 2 </a:t>
            </a:r>
          </a:p>
        </p:txBody>
      </p:sp>
      <p:sp>
        <p:nvSpPr>
          <p:cNvPr id="25" name="Título 24">
            <a:extLst>
              <a:ext uri="{FF2B5EF4-FFF2-40B4-BE49-F238E27FC236}">
                <a16:creationId xmlns:a16="http://schemas.microsoft.com/office/drawing/2014/main" id="{55747FB8-CC7E-FCF6-097B-EB96F0AE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09" y="248256"/>
            <a:ext cx="10337593" cy="1323984"/>
          </a:xfrm>
        </p:spPr>
        <p:txBody>
          <a:bodyPr/>
          <a:lstStyle/>
          <a:p>
            <a:r>
              <a:rPr lang="es-MX" dirty="0"/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53840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6E5A243-8C12-2748-97EE-4AFB60C24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60124" cy="68753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5CC932-C1B0-B340-9995-85378399C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452" b="50000"/>
          <a:stretch/>
        </p:blipFill>
        <p:spPr>
          <a:xfrm>
            <a:off x="6410323" y="4339418"/>
            <a:ext cx="1495419" cy="4120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6D62EE-7992-5D45-B554-AFD3B9E73F68}"/>
              </a:ext>
            </a:extLst>
          </p:cNvPr>
          <p:cNvSpPr txBox="1"/>
          <p:nvPr/>
        </p:nvSpPr>
        <p:spPr>
          <a:xfrm>
            <a:off x="6315900" y="4794375"/>
            <a:ext cx="244875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>
                <a:solidFill>
                  <a:schemeClr val="bg1"/>
                </a:solidFill>
              </a:rPr>
              <a:t>@</a:t>
            </a:r>
            <a:r>
              <a:rPr lang="es-CO" err="1">
                <a:solidFill>
                  <a:schemeClr val="bg1"/>
                </a:solidFill>
              </a:rPr>
              <a:t>areametropol</a:t>
            </a:r>
            <a:r>
              <a:rPr lang="es-CO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s-CO" err="1">
                <a:solidFill>
                  <a:schemeClr val="bg1"/>
                </a:solidFill>
              </a:rPr>
              <a:t>www.</a:t>
            </a:r>
            <a:r>
              <a:rPr lang="es-CO" b="1" err="1">
                <a:solidFill>
                  <a:schemeClr val="bg1"/>
                </a:solidFill>
              </a:rPr>
              <a:t>metropol</a:t>
            </a:r>
            <a:r>
              <a:rPr lang="es-CO" err="1">
                <a:solidFill>
                  <a:schemeClr val="bg1"/>
                </a:solidFill>
              </a:rPr>
              <a:t>.gov.co</a:t>
            </a:r>
            <a:endParaRPr lang="es-CO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04F2C0-2E3F-BB4C-A783-26B7C847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185" y="3339296"/>
            <a:ext cx="1993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BB674C-8E63-49A8-9D8F-42E7D95BF611}"/>
              </a:ext>
            </a:extLst>
          </p:cNvPr>
          <p:cNvSpPr txBox="1"/>
          <p:nvPr/>
        </p:nvSpPr>
        <p:spPr>
          <a:xfrm>
            <a:off x="10731" y="845366"/>
            <a:ext cx="11149393" cy="65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929" b="1" dirty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es-CO" sz="3600" b="1" dirty="0">
                <a:solidFill>
                  <a:schemeClr val="bg1"/>
                </a:solidFill>
              </a:rPr>
              <a:t>MARCO NORMATIVO</a:t>
            </a:r>
            <a:endParaRPr lang="es-CO" sz="3662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D1B3F7-438E-4A8A-8F5B-DC7372CE7FCC}"/>
              </a:ext>
            </a:extLst>
          </p:cNvPr>
          <p:cNvSpPr txBox="1"/>
          <p:nvPr/>
        </p:nvSpPr>
        <p:spPr>
          <a:xfrm>
            <a:off x="576969" y="1777329"/>
            <a:ext cx="9600184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s-ES" sz="2800" b="1" dirty="0">
                <a:solidFill>
                  <a:schemeClr val="accent6"/>
                </a:solidFill>
                <a:latin typeface="+mj-lt"/>
              </a:rPr>
              <a:t>RESOLUCIÓN 0941 DE 2009</a:t>
            </a:r>
            <a:r>
              <a:rPr lang="es-ES" sz="2800" dirty="0">
                <a:solidFill>
                  <a:schemeClr val="accent6"/>
                </a:solidFill>
                <a:latin typeface="+mj-lt"/>
              </a:rPr>
              <a:t>: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crea SIUR y adopta el RUA.</a:t>
            </a:r>
          </a:p>
          <a:p>
            <a:pPr>
              <a:spcBef>
                <a:spcPct val="20000"/>
              </a:spcBef>
              <a:defRPr/>
            </a:pPr>
            <a:r>
              <a:rPr lang="es-ES" sz="2800" b="1" dirty="0">
                <a:solidFill>
                  <a:schemeClr val="bg1"/>
                </a:solidFill>
                <a:latin typeface="+mj-lt"/>
              </a:rPr>
              <a:t>    </a:t>
            </a:r>
          </a:p>
          <a:p>
            <a:pPr algn="just">
              <a:spcBef>
                <a:spcPct val="20000"/>
              </a:spcBef>
              <a:defRPr/>
            </a:pPr>
            <a:r>
              <a:rPr lang="es-ES" sz="2800" b="1" dirty="0">
                <a:solidFill>
                  <a:schemeClr val="accent6"/>
                </a:solidFill>
                <a:latin typeface="+mj-lt"/>
              </a:rPr>
              <a:t>RESOLUCIÓN 1023 DE 2010: </a:t>
            </a:r>
            <a:r>
              <a:rPr lang="es-ES" sz="2800" dirty="0">
                <a:solidFill>
                  <a:schemeClr val="bg1"/>
                </a:solidFill>
                <a:latin typeface="+mj-lt"/>
              </a:rPr>
              <a:t>se adopta el protocolo para el monitoreo y seguimiento del SIUR para el sector manufacturero.</a:t>
            </a:r>
          </a:p>
        </p:txBody>
      </p:sp>
    </p:spTree>
    <p:extLst>
      <p:ext uri="{BB962C8B-B14F-4D97-AF65-F5344CB8AC3E}">
        <p14:creationId xmlns:p14="http://schemas.microsoft.com/office/powerpoint/2010/main" val="151990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 bwMode="auto">
          <a:xfrm>
            <a:off x="627860" y="296884"/>
            <a:ext cx="10337593" cy="13239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701" tIns="41850" rIns="83701" bIns="4185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s-MX" altLang="es-CO" sz="3600" b="1" dirty="0">
                <a:solidFill>
                  <a:srgbClr val="92D050"/>
                </a:solidFill>
                <a:cs typeface="Times New Roman" pitchFamily="18" charset="0"/>
              </a:rPr>
              <a:t>BENEFICIOS DEL MODULO DE USO DE RECURSOS</a:t>
            </a:r>
            <a:endParaRPr lang="en-US" altLang="es-CO" sz="3600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79610" y="1403165"/>
            <a:ext cx="10200904" cy="4463246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ES_tradnl" sz="2400" dirty="0">
                <a:latin typeface="+mj-lt"/>
              </a:rPr>
              <a:t>Diseñar políticas</a:t>
            </a:r>
          </a:p>
          <a:p>
            <a:pPr algn="just">
              <a:defRPr/>
            </a:pPr>
            <a:r>
              <a:rPr lang="es-ES_tradnl" sz="2400" dirty="0">
                <a:latin typeface="+mj-lt"/>
              </a:rPr>
              <a:t>Conocer la presión ejercida sobre los RNR.</a:t>
            </a:r>
          </a:p>
          <a:p>
            <a:pPr algn="just">
              <a:defRPr/>
            </a:pPr>
            <a:r>
              <a:rPr lang="es-ES_tradnl" sz="2400" dirty="0">
                <a:latin typeface="+mj-lt"/>
              </a:rPr>
              <a:t>Realizar:</a:t>
            </a:r>
          </a:p>
          <a:p>
            <a:pPr lvl="1" algn="just">
              <a:defRPr/>
            </a:pPr>
            <a:r>
              <a:rPr lang="es-ES_tradnl" dirty="0">
                <a:latin typeface="+mj-lt"/>
              </a:rPr>
              <a:t>diagnósticos</a:t>
            </a:r>
          </a:p>
          <a:p>
            <a:pPr lvl="1" algn="just">
              <a:defRPr/>
            </a:pPr>
            <a:r>
              <a:rPr lang="es-ES_tradnl" dirty="0">
                <a:latin typeface="+mj-lt"/>
              </a:rPr>
              <a:t>estudios</a:t>
            </a:r>
          </a:p>
          <a:p>
            <a:pPr lvl="1" algn="just">
              <a:defRPr/>
            </a:pPr>
            <a:r>
              <a:rPr lang="es-ES_tradnl" dirty="0">
                <a:latin typeface="+mj-lt"/>
              </a:rPr>
              <a:t>investigaciones ambientales</a:t>
            </a:r>
          </a:p>
          <a:p>
            <a:pPr algn="just">
              <a:defRPr/>
            </a:pPr>
            <a:r>
              <a:rPr lang="es-ES_tradnl" sz="2400" dirty="0">
                <a:latin typeface="+mj-lt"/>
              </a:rPr>
              <a:t>Construir indicadores</a:t>
            </a:r>
          </a:p>
          <a:p>
            <a:pPr algn="just">
              <a:defRPr/>
            </a:pPr>
            <a:r>
              <a:rPr lang="es-ES_tradnl" sz="2400" dirty="0">
                <a:latin typeface="+mj-lt"/>
              </a:rPr>
              <a:t>Optimizar flujo de información</a:t>
            </a:r>
            <a:endParaRPr lang="es-CO" sz="2400" dirty="0">
              <a:latin typeface="+mj-lt"/>
            </a:endParaRPr>
          </a:p>
          <a:p>
            <a:pPr algn="just">
              <a:defRPr/>
            </a:pPr>
            <a:r>
              <a:rPr lang="es-CO" sz="2400" dirty="0">
                <a:latin typeface="+mj-lt"/>
              </a:rPr>
              <a:t>Realizar los estudios e investigaciones ambientales orientados a conocer los efectos del desarrollo socioeconómico sobre el medio ambiente, sus procesos y el estado de los RNR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806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75927" y="205929"/>
            <a:ext cx="10119147" cy="10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/>
            <a:r>
              <a:rPr lang="es-ES" altLang="es-CO" sz="3600" b="1" dirty="0">
                <a:solidFill>
                  <a:srgbClr val="92D050"/>
                </a:solidFill>
                <a:latin typeface="+mj-lt"/>
              </a:rPr>
              <a:t>AMBITO DE APLICACIÓN</a:t>
            </a:r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2018898" y="3918710"/>
            <a:ext cx="3516603" cy="1845489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1648" i="1" dirty="0">
                <a:latin typeface="Arial" charset="0"/>
              </a:rPr>
              <a:t> </a:t>
            </a:r>
            <a:r>
              <a:rPr lang="es-ES" sz="1648" b="1" dirty="0">
                <a:solidFill>
                  <a:schemeClr val="dk1"/>
                </a:solidFill>
                <a:latin typeface="+mn-lt"/>
              </a:rPr>
              <a:t>“Transformación física o química de materias y componentes en productos nuevos; ya sea que el trabajo se efectúe con máquinas o a mano, en una fábrica o a domicilio, que los productos se vendan al por mayor o al por menor”.</a:t>
            </a:r>
          </a:p>
        </p:txBody>
      </p:sp>
      <p:sp>
        <p:nvSpPr>
          <p:cNvPr id="6150" name="AutoShape 4"/>
          <p:cNvSpPr>
            <a:spLocks noChangeArrowheads="1"/>
          </p:cNvSpPr>
          <p:nvPr/>
        </p:nvSpPr>
        <p:spPr bwMode="auto">
          <a:xfrm>
            <a:off x="3752011" y="1189709"/>
            <a:ext cx="3867294" cy="559459"/>
          </a:xfrm>
          <a:prstGeom prst="flowChartProcess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ES" sz="1648" b="1" dirty="0"/>
              <a:t>ESTABLECIMIENTOS </a:t>
            </a:r>
          </a:p>
        </p:txBody>
      </p:sp>
      <p:sp>
        <p:nvSpPr>
          <p:cNvPr id="6151" name="AutoShape 5"/>
          <p:cNvSpPr>
            <a:spLocks noChangeArrowheads="1"/>
          </p:cNvSpPr>
          <p:nvPr/>
        </p:nvSpPr>
        <p:spPr bwMode="auto">
          <a:xfrm>
            <a:off x="2348276" y="2209816"/>
            <a:ext cx="2857846" cy="1351421"/>
          </a:xfrm>
          <a:prstGeom prst="flowChartProcess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 sz="1648" dirty="0"/>
          </a:p>
          <a:p>
            <a:pPr algn="ctr">
              <a:defRPr/>
            </a:pPr>
            <a:r>
              <a:rPr lang="es-ES" sz="1600" dirty="0"/>
              <a:t>INDUSTRIA </a:t>
            </a:r>
          </a:p>
          <a:p>
            <a:pPr algn="ctr">
              <a:defRPr/>
            </a:pPr>
            <a:r>
              <a:rPr lang="es-ES" sz="1600" dirty="0"/>
              <a:t>MANUFACTURERA</a:t>
            </a:r>
          </a:p>
          <a:p>
            <a:pPr algn="ctr">
              <a:defRPr/>
            </a:pPr>
            <a:r>
              <a:rPr lang="es-ES" sz="1600" dirty="0"/>
              <a:t>(</a:t>
            </a:r>
            <a:r>
              <a:rPr lang="es-ES" sz="1600" b="1" dirty="0"/>
              <a:t>CIIU 1500 A 3720) </a:t>
            </a:r>
            <a:r>
              <a:rPr lang="es-ES" sz="1600" b="1" dirty="0" err="1"/>
              <a:t>rev.</a:t>
            </a:r>
            <a:r>
              <a:rPr lang="es-ES" sz="1600" b="1" dirty="0"/>
              <a:t> 3</a:t>
            </a:r>
          </a:p>
          <a:p>
            <a:pPr algn="ctr">
              <a:defRPr/>
            </a:pPr>
            <a:r>
              <a:rPr lang="es-ES" sz="1600" b="1" dirty="0"/>
              <a:t>(CIIU 10 a 33) </a:t>
            </a:r>
            <a:r>
              <a:rPr lang="es-ES" sz="1600" b="1" dirty="0" err="1"/>
              <a:t>rev.</a:t>
            </a:r>
            <a:r>
              <a:rPr lang="es-ES" sz="1600" b="1" dirty="0"/>
              <a:t> 4</a:t>
            </a:r>
          </a:p>
          <a:p>
            <a:pPr>
              <a:defRPr/>
            </a:pPr>
            <a:endParaRPr lang="es-ES" sz="1648" b="1" dirty="0"/>
          </a:p>
        </p:txBody>
      </p: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5944318" y="2209817"/>
            <a:ext cx="3355787" cy="1867499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l">
              <a:buFontTx/>
              <a:buChar char="•"/>
              <a:defRPr/>
            </a:pPr>
            <a:r>
              <a:rPr lang="es-ES" sz="1600" dirty="0"/>
              <a:t>Licencia ambiental </a:t>
            </a:r>
          </a:p>
          <a:p>
            <a:pPr lvl="1" algn="l">
              <a:buFontTx/>
              <a:buChar char="•"/>
              <a:defRPr/>
            </a:pPr>
            <a:r>
              <a:rPr lang="es-ES" sz="1600" dirty="0"/>
              <a:t>PMA</a:t>
            </a:r>
          </a:p>
          <a:p>
            <a:pPr lvl="1" algn="l">
              <a:buFontTx/>
              <a:buChar char="•"/>
              <a:defRPr/>
            </a:pPr>
            <a:r>
              <a:rPr lang="es-ES" sz="1600" dirty="0"/>
              <a:t>Permisos </a:t>
            </a:r>
          </a:p>
          <a:p>
            <a:pPr lvl="1" algn="l">
              <a:buFontTx/>
              <a:buChar char="•"/>
              <a:defRPr/>
            </a:pPr>
            <a:r>
              <a:rPr lang="es-ES" sz="1600" dirty="0"/>
              <a:t>Concesiones</a:t>
            </a:r>
          </a:p>
          <a:p>
            <a:pPr lvl="1" algn="l">
              <a:buFontTx/>
              <a:buChar char="•"/>
              <a:defRPr/>
            </a:pPr>
            <a:r>
              <a:rPr lang="es-ES" sz="1600" dirty="0"/>
              <a:t>Autorizaciones ambientales</a:t>
            </a:r>
          </a:p>
          <a:p>
            <a:pPr lvl="1" algn="l">
              <a:buFontTx/>
              <a:buChar char="•"/>
              <a:defRPr/>
            </a:pPr>
            <a:r>
              <a:rPr lang="es-ES" sz="1600" dirty="0"/>
              <a:t>Registros de carácter ambiental(RESPEL)</a:t>
            </a:r>
          </a:p>
        </p:txBody>
      </p:sp>
      <p:cxnSp>
        <p:nvCxnSpPr>
          <p:cNvPr id="2" name="AutoShape 8"/>
          <p:cNvCxnSpPr>
            <a:cxnSpLocks noChangeShapeType="1"/>
            <a:stCxn id="6150" idx="2"/>
            <a:endCxn id="6152" idx="0"/>
          </p:cNvCxnSpPr>
          <p:nvPr/>
        </p:nvCxnSpPr>
        <p:spPr bwMode="auto">
          <a:xfrm>
            <a:off x="5685658" y="1749168"/>
            <a:ext cx="1936554" cy="460649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9"/>
          <p:cNvCxnSpPr>
            <a:cxnSpLocks noChangeShapeType="1"/>
            <a:stCxn id="6150" idx="2"/>
            <a:endCxn id="6152" idx="0"/>
          </p:cNvCxnSpPr>
          <p:nvPr/>
        </p:nvCxnSpPr>
        <p:spPr bwMode="auto">
          <a:xfrm>
            <a:off x="5685658" y="1749168"/>
            <a:ext cx="1936554" cy="460649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3" name="AutoShape 10"/>
          <p:cNvSpPr>
            <a:spLocks noChangeArrowheads="1"/>
          </p:cNvSpPr>
          <p:nvPr/>
        </p:nvSpPr>
        <p:spPr bwMode="auto">
          <a:xfrm>
            <a:off x="3557291" y="3561236"/>
            <a:ext cx="439817" cy="3298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/>
            <a:endParaRPr lang="en-US" altLang="es-CO" sz="2197"/>
          </a:p>
        </p:txBody>
      </p:sp>
      <p:cxnSp>
        <p:nvCxnSpPr>
          <p:cNvPr id="19" name="AutoShape 9"/>
          <p:cNvCxnSpPr>
            <a:cxnSpLocks noChangeShapeType="1"/>
            <a:stCxn id="6150" idx="2"/>
            <a:endCxn id="6151" idx="0"/>
          </p:cNvCxnSpPr>
          <p:nvPr/>
        </p:nvCxnSpPr>
        <p:spPr bwMode="auto">
          <a:xfrm flipH="1">
            <a:off x="3777200" y="1749168"/>
            <a:ext cx="1908459" cy="460647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57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2A475DF-753D-544B-3FD3-D855F8206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" t="23470" r="10508" b="1875"/>
          <a:stretch/>
        </p:blipFill>
        <p:spPr>
          <a:xfrm>
            <a:off x="1192129" y="2185060"/>
            <a:ext cx="8775865" cy="3099459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3ED807C-3A6D-A087-B38F-468F880E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¿CUÁNDO SE DEBE HACER LA ACTUALIZACION DEL REGISTRO?</a:t>
            </a:r>
          </a:p>
        </p:txBody>
      </p:sp>
    </p:spTree>
    <p:extLst>
      <p:ext uri="{BB962C8B-B14F-4D97-AF65-F5344CB8AC3E}">
        <p14:creationId xmlns:p14="http://schemas.microsoft.com/office/powerpoint/2010/main" val="416163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359A4-C4B9-365A-F901-0D0FC56F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IMPORTANTE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7345676-A10D-03F2-ABC4-CBA634C357E7}"/>
              </a:ext>
            </a:extLst>
          </p:cNvPr>
          <p:cNvSpPr txBox="1">
            <a:spLocks/>
          </p:cNvSpPr>
          <p:nvPr/>
        </p:nvSpPr>
        <p:spPr>
          <a:xfrm>
            <a:off x="663485" y="3155811"/>
            <a:ext cx="9644297" cy="13239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0" dirty="0"/>
              <a:t>Los establecimientos que se encuentren en el ámbito de aplicación de la presente resolución cuya </a:t>
            </a:r>
            <a:r>
              <a:rPr lang="es-MX" sz="2800" dirty="0">
                <a:solidFill>
                  <a:schemeClr val="accent6"/>
                </a:solidFill>
              </a:rPr>
              <a:t>LICENCIA AMBIENTAL </a:t>
            </a:r>
            <a:r>
              <a:rPr lang="es-MX" sz="2800" b="0" dirty="0">
                <a:solidFill>
                  <a:schemeClr val="accent6"/>
                </a:solidFill>
              </a:rPr>
              <a:t>o </a:t>
            </a:r>
            <a:r>
              <a:rPr lang="es-MX" sz="2800" dirty="0">
                <a:solidFill>
                  <a:schemeClr val="accent6"/>
                </a:solidFill>
              </a:rPr>
              <a:t>PLAN DE MANEJO AMBIENTAL </a:t>
            </a:r>
            <a:r>
              <a:rPr lang="es-MX" sz="2800" b="0" dirty="0"/>
              <a:t>hayan sido expedidos por el MAVDT deberán solicitar la inscripción ante esta entidad</a:t>
            </a:r>
          </a:p>
          <a:p>
            <a:pPr algn="just"/>
            <a:endParaRPr lang="es-MX" sz="2800" b="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800" b="0" dirty="0"/>
              <a:t>Una empresa del sector manufacturero que tenga </a:t>
            </a:r>
            <a:r>
              <a:rPr lang="es-MX" sz="2800" dirty="0">
                <a:solidFill>
                  <a:schemeClr val="accent6"/>
                </a:solidFill>
              </a:rPr>
              <a:t>MAS DE UN ESTABLECIMIENTO</a:t>
            </a:r>
            <a:r>
              <a:rPr lang="es-MX" sz="2800" b="0" dirty="0"/>
              <a:t>, deberá solicitar la inscripción para cada uno de ellos. </a:t>
            </a:r>
          </a:p>
        </p:txBody>
      </p:sp>
    </p:spTree>
    <p:extLst>
      <p:ext uri="{BB962C8B-B14F-4D97-AF65-F5344CB8AC3E}">
        <p14:creationId xmlns:p14="http://schemas.microsoft.com/office/powerpoint/2010/main" val="370142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AC6653-FDD0-7A95-5020-56DD25A19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56" t="39315" r="34199" b="172"/>
          <a:stretch/>
        </p:blipFill>
        <p:spPr>
          <a:xfrm>
            <a:off x="3566880" y="2810579"/>
            <a:ext cx="4247084" cy="394987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2B812F1-F91F-02C5-3A07-D1FDE87B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¿CUAL ES EL PROCEDIMIENTO QUE SE DEBE ADELANTAR ANTE LA AUTORIDAD AMBIENTAL?</a:t>
            </a: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6F24FCD1-BB76-A676-62B4-94ACDB808AD3}"/>
              </a:ext>
            </a:extLst>
          </p:cNvPr>
          <p:cNvSpPr txBox="1">
            <a:spLocks/>
          </p:cNvSpPr>
          <p:nvPr/>
        </p:nvSpPr>
        <p:spPr>
          <a:xfrm>
            <a:off x="512136" y="1486595"/>
            <a:ext cx="10337593" cy="132398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s-MX" sz="2800" b="0" dirty="0"/>
              <a:t>1. Diligenciar el anexo 2 de la resolución 1023 de 2010 y radicarlo en la autoridad ambiental competente con </a:t>
            </a:r>
            <a:r>
              <a:rPr lang="es-MX" sz="2800" b="0" dirty="0">
                <a:solidFill>
                  <a:schemeClr val="accent6"/>
                </a:solidFill>
              </a:rPr>
              <a:t>(2) meses </a:t>
            </a:r>
            <a:r>
              <a:rPr lang="es-MX" sz="2800" b="0" dirty="0"/>
              <a:t>de anticipación al inicio de los plazos</a:t>
            </a:r>
          </a:p>
        </p:txBody>
      </p:sp>
    </p:spTree>
    <p:extLst>
      <p:ext uri="{BB962C8B-B14F-4D97-AF65-F5344CB8AC3E}">
        <p14:creationId xmlns:p14="http://schemas.microsoft.com/office/powerpoint/2010/main" val="141230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292C4F-10DE-C1EB-C42D-026C05037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052" y="1640685"/>
            <a:ext cx="9124020" cy="42809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701" tIns="41850" rIns="83701" bIns="41850" numCol="1" rtlCol="0" anchor="t" anchorCtr="0" compatLnSpc="1">
            <a:prstTxWarp prst="textNoShape">
              <a:avLst/>
            </a:prstTxWarp>
            <a:normAutofit/>
          </a:bodyPr>
          <a:lstStyle>
            <a:lvl1pPr marL="209260" indent="-209260" algn="l" defTabSz="837042" rtl="0" eaLnBrk="1" latinLnBrk="0" hangingPunct="1">
              <a:lnSpc>
                <a:spcPct val="90000"/>
              </a:lnSpc>
              <a:spcBef>
                <a:spcPts val="915"/>
              </a:spcBef>
              <a:buFont typeface="Arial" panose="020B0604020202020204" pitchFamily="34" charset="0"/>
              <a:buChar char="•"/>
              <a:defRPr sz="25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781" indent="-209260" algn="l" defTabSz="837042" rtl="0" eaLnBrk="1" latinLnBrk="0" hangingPunct="1">
              <a:lnSpc>
                <a:spcPct val="90000"/>
              </a:lnSpc>
              <a:spcBef>
                <a:spcPts val="458"/>
              </a:spcBef>
              <a:buFont typeface="Arial" panose="020B0604020202020204" pitchFamily="34" charset="0"/>
              <a:buChar char="•"/>
              <a:defRPr sz="21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6302" indent="-209260" algn="l" defTabSz="837042" rtl="0" eaLnBrk="1" latinLnBrk="0" hangingPunct="1">
              <a:lnSpc>
                <a:spcPct val="90000"/>
              </a:lnSpc>
              <a:spcBef>
                <a:spcPts val="458"/>
              </a:spcBef>
              <a:buFont typeface="Arial" panose="020B0604020202020204" pitchFamily="34" charset="0"/>
              <a:buChar char="•"/>
              <a:defRPr sz="18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4823" indent="-209260" algn="l" defTabSz="837042" rtl="0" eaLnBrk="1" latinLnBrk="0" hangingPunct="1">
              <a:lnSpc>
                <a:spcPct val="90000"/>
              </a:lnSpc>
              <a:spcBef>
                <a:spcPts val="458"/>
              </a:spcBef>
              <a:buFont typeface="Arial" panose="020B0604020202020204" pitchFamily="34" charset="0"/>
              <a:buChar char="•"/>
              <a:defRPr sz="1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3344" indent="-209260" algn="l" defTabSz="837042" rtl="0" eaLnBrk="1" latinLnBrk="0" hangingPunct="1">
              <a:lnSpc>
                <a:spcPct val="90000"/>
              </a:lnSpc>
              <a:spcBef>
                <a:spcPts val="458"/>
              </a:spcBef>
              <a:buFont typeface="Arial" panose="020B0604020202020204" pitchFamily="34" charset="0"/>
              <a:buChar char="•"/>
              <a:defRPr sz="1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1865" indent="-209260" algn="l" defTabSz="837042" rtl="0" eaLnBrk="1" latinLnBrk="0" hangingPunct="1">
              <a:lnSpc>
                <a:spcPct val="90000"/>
              </a:lnSpc>
              <a:spcBef>
                <a:spcPts val="458"/>
              </a:spcBef>
              <a:buFont typeface="Arial" panose="020B0604020202020204" pitchFamily="34" charset="0"/>
              <a:buChar char="•"/>
              <a:defRPr sz="1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0386" indent="-209260" algn="l" defTabSz="837042" rtl="0" eaLnBrk="1" latinLnBrk="0" hangingPunct="1">
              <a:lnSpc>
                <a:spcPct val="90000"/>
              </a:lnSpc>
              <a:spcBef>
                <a:spcPts val="458"/>
              </a:spcBef>
              <a:buFont typeface="Arial" panose="020B0604020202020204" pitchFamily="34" charset="0"/>
              <a:buChar char="•"/>
              <a:defRPr sz="1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38907" indent="-209260" algn="l" defTabSz="837042" rtl="0" eaLnBrk="1" latinLnBrk="0" hangingPunct="1">
              <a:lnSpc>
                <a:spcPct val="90000"/>
              </a:lnSpc>
              <a:spcBef>
                <a:spcPts val="458"/>
              </a:spcBef>
              <a:buFont typeface="Arial" panose="020B0604020202020204" pitchFamily="34" charset="0"/>
              <a:buChar char="•"/>
              <a:defRPr sz="1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57427" indent="-209260" algn="l" defTabSz="837042" rtl="0" eaLnBrk="1" latinLnBrk="0" hangingPunct="1">
              <a:lnSpc>
                <a:spcPct val="90000"/>
              </a:lnSpc>
              <a:spcBef>
                <a:spcPts val="458"/>
              </a:spcBef>
              <a:buFont typeface="Arial" panose="020B0604020202020204" pitchFamily="34" charset="0"/>
              <a:buChar char="•"/>
              <a:defRPr sz="16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2800" dirty="0"/>
              <a:t>2. La autoridad ambiental competente, dentro de los </a:t>
            </a:r>
            <a:r>
              <a:rPr lang="es-ES" sz="2800" b="1" dirty="0">
                <a:solidFill>
                  <a:schemeClr val="accent6"/>
                </a:solidFill>
              </a:rPr>
              <a:t>15 DÍAS</a:t>
            </a:r>
            <a:r>
              <a:rPr lang="es-ES" sz="2800" dirty="0">
                <a:solidFill>
                  <a:schemeClr val="accent6"/>
                </a:solidFill>
              </a:rPr>
              <a:t> </a:t>
            </a:r>
            <a:r>
              <a:rPr lang="es-ES" sz="2800" b="1" dirty="0">
                <a:solidFill>
                  <a:schemeClr val="accent6"/>
                </a:solidFill>
              </a:rPr>
              <a:t>HÁBILES</a:t>
            </a:r>
            <a:r>
              <a:rPr lang="es-ES" sz="2800" dirty="0"/>
              <a:t> siguientes, deberá asignarle a cada establecimiento el número de inscripción asignado para la identificación del usuario en el subsistema </a:t>
            </a:r>
            <a:r>
              <a:rPr lang="es-ES" sz="2800" b="1" dirty="0">
                <a:solidFill>
                  <a:schemeClr val="accent6"/>
                </a:solidFill>
              </a:rPr>
              <a:t>LOGIN Y PASSWORD</a:t>
            </a:r>
            <a:r>
              <a:rPr lang="es-ES" sz="2800" b="1" dirty="0">
                <a:solidFill>
                  <a:srgbClr val="00FF00"/>
                </a:solidFill>
              </a:rPr>
              <a:t>.</a:t>
            </a:r>
          </a:p>
          <a:p>
            <a:pPr marL="348767" indent="-348767" algn="just">
              <a:buFont typeface="Arial" panose="020B0604020202020204" pitchFamily="34" charset="0"/>
              <a:buNone/>
              <a:defRPr/>
            </a:pPr>
            <a:endParaRPr lang="es-ES" sz="2800" b="1" dirty="0">
              <a:solidFill>
                <a:srgbClr val="00FF00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ES" sz="2800" dirty="0"/>
              <a:t>3. Con el</a:t>
            </a:r>
            <a:r>
              <a:rPr lang="es-ES" sz="2800" b="1" dirty="0"/>
              <a:t> </a:t>
            </a:r>
            <a:r>
              <a:rPr lang="es-ES" sz="2800" b="1" dirty="0">
                <a:solidFill>
                  <a:schemeClr val="accent6"/>
                </a:solidFill>
              </a:rPr>
              <a:t>LOGIN</a:t>
            </a:r>
            <a:r>
              <a:rPr lang="es-ES" sz="2800" dirty="0">
                <a:solidFill>
                  <a:schemeClr val="accent6"/>
                </a:solidFill>
              </a:rPr>
              <a:t> y</a:t>
            </a:r>
            <a:r>
              <a:rPr lang="es-ES" sz="2800" b="1" dirty="0">
                <a:solidFill>
                  <a:schemeClr val="accent6"/>
                </a:solidFill>
              </a:rPr>
              <a:t> PASSWORD </a:t>
            </a:r>
            <a:r>
              <a:rPr lang="es-ES" sz="2800" dirty="0"/>
              <a:t>asignado, el establecimiento deberá ingresar al sitio Web del AMVA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sp>
        <p:nvSpPr>
          <p:cNvPr id="5" name="5 CuadroTexto">
            <a:extLst>
              <a:ext uri="{FF2B5EF4-FFF2-40B4-BE49-F238E27FC236}">
                <a16:creationId xmlns:a16="http://schemas.microsoft.com/office/drawing/2014/main" id="{3DE6952D-2115-69E1-BE50-51CC8553E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43" y="421652"/>
            <a:ext cx="9217229" cy="76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/>
            <a:r>
              <a:rPr lang="es-CO" altLang="es-CO" sz="2197" b="1" dirty="0">
                <a:solidFill>
                  <a:srgbClr val="92D050"/>
                </a:solidFill>
                <a:latin typeface="Verdana" pitchFamily="34" charset="0"/>
                <a:ea typeface="ＭＳ Ｐゴシック" pitchFamily="34" charset="-128"/>
              </a:rPr>
              <a:t>¿CUÁL ES EL PROCEDIMIENTO QUE DEBE ADELANTAR ANTE LA AUTORIDAD AMBIENTAL?</a:t>
            </a:r>
          </a:p>
        </p:txBody>
      </p:sp>
    </p:spTree>
    <p:extLst>
      <p:ext uri="{BB962C8B-B14F-4D97-AF65-F5344CB8AC3E}">
        <p14:creationId xmlns:p14="http://schemas.microsoft.com/office/powerpoint/2010/main" val="51237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 Grupo">
            <a:extLst>
              <a:ext uri="{FF2B5EF4-FFF2-40B4-BE49-F238E27FC236}">
                <a16:creationId xmlns:a16="http://schemas.microsoft.com/office/drawing/2014/main" id="{3BB6AB17-78DE-992B-332D-A7E19A26BCC6}"/>
              </a:ext>
            </a:extLst>
          </p:cNvPr>
          <p:cNvGrpSpPr>
            <a:grpSpLocks/>
          </p:cNvGrpSpPr>
          <p:nvPr/>
        </p:nvGrpSpPr>
        <p:grpSpPr bwMode="auto">
          <a:xfrm>
            <a:off x="1192899" y="1382978"/>
            <a:ext cx="9116655" cy="4612201"/>
            <a:chOff x="468313" y="441866"/>
            <a:chExt cx="7989207" cy="5038649"/>
          </a:xfrm>
        </p:grpSpPr>
        <p:sp>
          <p:nvSpPr>
            <p:cNvPr id="5" name="Text Box 2" descr="50%">
              <a:extLst>
                <a:ext uri="{FF2B5EF4-FFF2-40B4-BE49-F238E27FC236}">
                  <a16:creationId xmlns:a16="http://schemas.microsoft.com/office/drawing/2014/main" id="{AA39FB77-E53B-2B6B-31FE-8481889F6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116716" y="3512309"/>
              <a:ext cx="2340804" cy="1008063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r>
                <a:rPr lang="es-ES" altLang="es-CO" sz="1098" b="1" dirty="0">
                  <a:latin typeface="+mj-lt"/>
                  <a:cs typeface="Arial" charset="0"/>
                </a:rPr>
                <a:t>RESIDUOS (CAPITULO VIII)</a:t>
              </a:r>
            </a:p>
            <a:p>
              <a:pPr algn="l">
                <a:buFont typeface="Comic Sans MS" pitchFamily="66" charset="0"/>
                <a:buChar char="•"/>
              </a:pPr>
              <a:r>
                <a:rPr lang="es-ES" altLang="es-CO" sz="824" dirty="0">
                  <a:latin typeface="+mj-lt"/>
                  <a:cs typeface="Arial" charset="0"/>
                </a:rPr>
                <a:t>GENERACIÓN</a:t>
              </a:r>
            </a:p>
            <a:p>
              <a:pPr algn="l">
                <a:buFont typeface="Comic Sans MS" pitchFamily="66" charset="0"/>
                <a:buChar char="•"/>
              </a:pPr>
              <a:r>
                <a:rPr lang="es-ES" altLang="es-CO" sz="824" dirty="0">
                  <a:latin typeface="+mj-lt"/>
                  <a:cs typeface="Arial" charset="0"/>
                </a:rPr>
                <a:t>APROVECHAMIENTO</a:t>
              </a:r>
            </a:p>
            <a:p>
              <a:pPr algn="l">
                <a:buFont typeface="Comic Sans MS" pitchFamily="66" charset="0"/>
                <a:buChar char="•"/>
              </a:pPr>
              <a:r>
                <a:rPr lang="es-ES" altLang="es-CO" sz="824" dirty="0">
                  <a:latin typeface="+mj-lt"/>
                  <a:cs typeface="Arial" charset="0"/>
                </a:rPr>
                <a:t>TRATAMIENTO PREVIO A LA DISPOSICION</a:t>
              </a:r>
            </a:p>
            <a:p>
              <a:pPr algn="l">
                <a:buFont typeface="Comic Sans MS" pitchFamily="66" charset="0"/>
                <a:buChar char="•"/>
              </a:pPr>
              <a:r>
                <a:rPr lang="es-ES" altLang="es-CO" sz="824" dirty="0">
                  <a:latin typeface="+mj-lt"/>
                  <a:cs typeface="Arial" charset="0"/>
                </a:rPr>
                <a:t>DISPOSICIÓN FINAL</a:t>
              </a:r>
            </a:p>
          </p:txBody>
        </p:sp>
        <p:sp>
          <p:nvSpPr>
            <p:cNvPr id="6" name="Text Box 3" descr="90%">
              <a:extLst>
                <a:ext uri="{FF2B5EF4-FFF2-40B4-BE49-F238E27FC236}">
                  <a16:creationId xmlns:a16="http://schemas.microsoft.com/office/drawing/2014/main" id="{6E60300E-A364-50A1-8B61-8CF1CB296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106843" y="2295722"/>
              <a:ext cx="2340805" cy="1008062"/>
            </a:xfrm>
            <a:prstGeom prst="rect">
              <a:avLst/>
            </a:prstGeom>
            <a:noFill/>
            <a:ln w="19050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9430" rIns="49430"/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r>
                <a:rPr lang="es-ES" altLang="es-CO" sz="1098" b="1" dirty="0">
                  <a:latin typeface="+mj-lt"/>
                  <a:cs typeface="Arial" charset="0"/>
                </a:rPr>
                <a:t>EMISIONES</a:t>
              </a:r>
            </a:p>
            <a:p>
              <a:r>
                <a:rPr lang="es-ES" altLang="es-CO" sz="1098" b="1" dirty="0">
                  <a:latin typeface="+mj-lt"/>
                  <a:cs typeface="Arial" charset="0"/>
                </a:rPr>
                <a:t>(CAPITULO V)</a:t>
              </a:r>
            </a:p>
            <a:p>
              <a:pPr algn="l">
                <a:buSzPts val="1300"/>
                <a:buFont typeface="Comic Sans MS" pitchFamily="66" charset="0"/>
                <a:buChar char="•"/>
              </a:pPr>
              <a:r>
                <a:rPr lang="es-MX" altLang="es-CO" sz="824" dirty="0">
                  <a:latin typeface="+mj-lt"/>
                  <a:cs typeface="Arial" charset="0"/>
                </a:rPr>
                <a:t>C</a:t>
              </a:r>
              <a:r>
                <a:rPr lang="es-ES" altLang="es-CO" sz="824" dirty="0">
                  <a:latin typeface="+mj-lt"/>
                  <a:cs typeface="Arial" charset="0"/>
                </a:rPr>
                <a:t>ANTIDAD </a:t>
              </a:r>
            </a:p>
            <a:p>
              <a:pPr algn="l">
                <a:buSzPts val="1300"/>
                <a:buFont typeface="Comic Sans MS" pitchFamily="66" charset="0"/>
                <a:buChar char="•"/>
              </a:pPr>
              <a:r>
                <a:rPr lang="es-MX" altLang="es-CO" sz="824" dirty="0">
                  <a:latin typeface="+mj-lt"/>
                  <a:cs typeface="Arial" charset="0"/>
                </a:rPr>
                <a:t>G</a:t>
              </a:r>
              <a:r>
                <a:rPr lang="es-ES" altLang="es-CO" sz="824" dirty="0">
                  <a:latin typeface="+mj-lt"/>
                  <a:cs typeface="Arial" charset="0"/>
                </a:rPr>
                <a:t>EOREFERENCIACION</a:t>
              </a:r>
            </a:p>
            <a:p>
              <a:pPr algn="l">
                <a:buSzPts val="1300"/>
                <a:buFont typeface="Comic Sans MS" pitchFamily="66" charset="0"/>
                <a:buChar char="•"/>
              </a:pPr>
              <a:r>
                <a:rPr lang="es-MX" altLang="es-CO" sz="824" dirty="0">
                  <a:latin typeface="+mj-lt"/>
                  <a:cs typeface="Arial" charset="0"/>
                </a:rPr>
                <a:t>CON</a:t>
              </a:r>
              <a:r>
                <a:rPr lang="es-ES" altLang="es-CO" sz="824" dirty="0">
                  <a:latin typeface="+mj-lt"/>
                  <a:cs typeface="Arial" charset="0"/>
                </a:rPr>
                <a:t>CENTRACIÓN Y FLUJO MASICO</a:t>
              </a:r>
            </a:p>
          </p:txBody>
        </p:sp>
        <p:sp>
          <p:nvSpPr>
            <p:cNvPr id="7" name="Text Box 4" descr="50%">
              <a:extLst>
                <a:ext uri="{FF2B5EF4-FFF2-40B4-BE49-F238E27FC236}">
                  <a16:creationId xmlns:a16="http://schemas.microsoft.com/office/drawing/2014/main" id="{F7CDEB78-7F4F-D37B-C7B6-F841C5BDC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106843" y="1062206"/>
              <a:ext cx="2340805" cy="1008062"/>
            </a:xfrm>
            <a:prstGeom prst="rect">
              <a:avLst/>
            </a:prstGeom>
            <a:noFill/>
            <a:ln w="19050">
              <a:solidFill>
                <a:srgbClr val="CCFFFF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9430" rIns="49430"/>
            <a:lstStyle>
              <a:lvl1pPr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r>
                <a:rPr lang="es-ES" altLang="es-CO" sz="1100" b="1" dirty="0">
                  <a:latin typeface="+mj-lt"/>
                  <a:cs typeface="Arial" charset="0"/>
                </a:rPr>
                <a:t>VERTIMIENTOS</a:t>
              </a:r>
            </a:p>
            <a:p>
              <a:r>
                <a:rPr lang="es-ES" altLang="es-CO" sz="1100" b="1" dirty="0">
                  <a:latin typeface="+mj-lt"/>
                  <a:cs typeface="Arial" charset="0"/>
                </a:rPr>
                <a:t>(CAPITULO III)</a:t>
              </a:r>
            </a:p>
            <a:p>
              <a:pPr algn="l">
                <a:buSzPts val="1300"/>
                <a:buFont typeface="Comic Sans MS" pitchFamily="66" charset="0"/>
                <a:buChar char="•"/>
              </a:pPr>
              <a:r>
                <a:rPr lang="es-MX" altLang="es-CO" sz="800" dirty="0">
                  <a:latin typeface="+mj-lt"/>
                  <a:cs typeface="Arial" charset="0"/>
                </a:rPr>
                <a:t>C</a:t>
              </a:r>
              <a:r>
                <a:rPr lang="es-ES" altLang="es-CO" sz="800" dirty="0">
                  <a:latin typeface="+mj-lt"/>
                  <a:cs typeface="Arial" charset="0"/>
                </a:rPr>
                <a:t>ANTIDAD</a:t>
              </a:r>
            </a:p>
            <a:p>
              <a:pPr algn="l">
                <a:buSzPts val="1300"/>
                <a:buFont typeface="Comic Sans MS" pitchFamily="66" charset="0"/>
                <a:buChar char="•"/>
              </a:pPr>
              <a:r>
                <a:rPr lang="es-MX" altLang="es-CO" sz="800" dirty="0">
                  <a:latin typeface="+mj-lt"/>
                  <a:cs typeface="Arial" charset="0"/>
                </a:rPr>
                <a:t>G</a:t>
              </a:r>
              <a:r>
                <a:rPr lang="es-ES" altLang="es-CO" sz="800" dirty="0">
                  <a:latin typeface="+mj-lt"/>
                  <a:cs typeface="Arial" charset="0"/>
                </a:rPr>
                <a:t>EOREFERENCIACION</a:t>
              </a:r>
            </a:p>
            <a:p>
              <a:pPr algn="l">
                <a:buSzPts val="1300"/>
                <a:buFont typeface="Comic Sans MS" pitchFamily="66" charset="0"/>
                <a:buChar char="•"/>
              </a:pPr>
              <a:r>
                <a:rPr lang="es-MX" altLang="es-CO" sz="800" dirty="0">
                  <a:latin typeface="+mj-lt"/>
                  <a:cs typeface="Arial" charset="0"/>
                </a:rPr>
                <a:t>C</a:t>
              </a:r>
              <a:r>
                <a:rPr lang="es-ES" altLang="es-CO" sz="800" dirty="0">
                  <a:latin typeface="+mj-lt"/>
                  <a:cs typeface="Arial" charset="0"/>
                </a:rPr>
                <a:t>ARACTERÍSTICAS FISICO-QUÍMICAS</a:t>
              </a:r>
            </a:p>
            <a:p>
              <a:pPr algn="l">
                <a:buSzPts val="1300"/>
                <a:buFont typeface="Comic Sans MS" pitchFamily="66" charset="0"/>
                <a:buChar char="•"/>
              </a:pPr>
              <a:r>
                <a:rPr lang="es-ES" altLang="es-CO" sz="800" dirty="0">
                  <a:latin typeface="+mj-lt"/>
                  <a:cs typeface="Arial" charset="0"/>
                </a:rPr>
                <a:t>TASA RETRIBUTIVA Y CARGA 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BD2B937D-E632-5EC7-A58E-99DE462CA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313" y="441866"/>
              <a:ext cx="7988917" cy="5038649"/>
              <a:chOff x="295" y="300"/>
              <a:chExt cx="5333" cy="3517"/>
            </a:xfrm>
          </p:grpSpPr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50D6E315-70F4-8DB5-2FAE-7EF53E7E3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1117"/>
                <a:ext cx="0" cy="195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BCBAA7F1-2205-1AA3-E2B3-A86C21C03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071"/>
                <a:ext cx="136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4AC44F51-E119-21E2-9555-E0D2451B0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0" y="3702"/>
                <a:ext cx="545" cy="0"/>
              </a:xfrm>
              <a:prstGeom prst="line">
                <a:avLst/>
              </a:prstGeom>
              <a:noFill/>
              <a:ln w="25400" cap="rnd">
                <a:solidFill>
                  <a:srgbClr val="FF66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12" name="Text Box 9">
                <a:extLst>
                  <a:ext uri="{FF2B5EF4-FFF2-40B4-BE49-F238E27FC236}">
                    <a16:creationId xmlns:a16="http://schemas.microsoft.com/office/drawing/2014/main" id="{75232F3E-9940-5301-0D38-309812D4A3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105" y="3203"/>
                <a:ext cx="1523" cy="614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098" b="1" dirty="0">
                    <a:latin typeface="+mj-lt"/>
                    <a:cs typeface="Arial" charset="0"/>
                  </a:rPr>
                  <a:t>PRODUCTOS</a:t>
                </a:r>
              </a:p>
              <a:p>
                <a:r>
                  <a:rPr lang="es-ES" altLang="es-CO" sz="1098" b="1" dirty="0">
                    <a:latin typeface="+mj-lt"/>
                    <a:cs typeface="Arial" charset="0"/>
                  </a:rPr>
                  <a:t>(CAPITULO VII)</a:t>
                </a:r>
              </a:p>
              <a:p>
                <a:r>
                  <a:rPr lang="es-ES" altLang="es-CO" sz="732" dirty="0">
                    <a:latin typeface="+mj-lt"/>
                    <a:cs typeface="Arial" charset="0"/>
                  </a:rPr>
                  <a:t>CANTIDAD</a:t>
                </a:r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2E2D526B-46E4-12C0-CEC8-477F0B6F4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1071"/>
                <a:ext cx="0" cy="2495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5BAA2839-F15B-A789-6954-3E87E0236F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1927" y="2771"/>
                <a:ext cx="1755" cy="751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100" b="1" dirty="0">
                    <a:latin typeface="+mj-lt"/>
                    <a:cs typeface="Arial" charset="0"/>
                  </a:rPr>
                  <a:t>ACCIONES DE GESTIÓN AMBIENTAL</a:t>
                </a:r>
              </a:p>
              <a:p>
                <a:r>
                  <a:rPr lang="es-ES" altLang="es-CO" sz="1100" b="1" dirty="0">
                    <a:latin typeface="+mj-lt"/>
                    <a:cs typeface="Arial" charset="0"/>
                  </a:rPr>
                  <a:t>(CAPITULO IX)</a:t>
                </a:r>
                <a:endParaRPr lang="es-ES" altLang="es-CO" sz="900" b="1" dirty="0">
                  <a:latin typeface="+mj-lt"/>
                  <a:cs typeface="Arial" charset="0"/>
                </a:endParaRPr>
              </a:p>
              <a:p>
                <a:pPr algn="l">
                  <a:buSzPts val="1300"/>
                  <a:buFont typeface="Comic Sans MS" pitchFamily="66" charset="0"/>
                  <a:buChar char="•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 SISTEMAS DE GESTION AMBIENTAL</a:t>
                </a:r>
                <a:endParaRPr lang="es-MX" altLang="es-CO" sz="800" dirty="0">
                  <a:latin typeface="+mj-lt"/>
                  <a:cs typeface="Arial" charset="0"/>
                </a:endParaRPr>
              </a:p>
              <a:p>
                <a:pPr algn="l">
                  <a:buSzPts val="1300"/>
                  <a:buFont typeface="Comic Sans MS" pitchFamily="66" charset="0"/>
                  <a:buChar char="•"/>
                </a:pPr>
                <a:r>
                  <a:rPr lang="es-MX" altLang="es-CO" sz="800" dirty="0">
                    <a:latin typeface="+mj-lt"/>
                    <a:cs typeface="Arial" charset="0"/>
                  </a:rPr>
                  <a:t>C</a:t>
                </a:r>
                <a:r>
                  <a:rPr lang="es-ES" altLang="es-CO" sz="800" dirty="0">
                    <a:latin typeface="+mj-lt"/>
                    <a:cs typeface="Arial" charset="0"/>
                  </a:rPr>
                  <a:t>ONVENIOS DE PRODUCCIÓN MÁS LIMPIA</a:t>
                </a:r>
              </a:p>
              <a:p>
                <a:pPr algn="l">
                  <a:buSzPts val="1300"/>
                  <a:buFont typeface="Comic Sans MS" pitchFamily="66" charset="0"/>
                  <a:buChar char="•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PROGRAMAS DE EXCELENCIA AMBIENTAL</a:t>
                </a:r>
              </a:p>
              <a:p>
                <a:pPr algn="l">
                  <a:buSzPts val="1300"/>
                  <a:buFont typeface="Comic Sans MS" pitchFamily="66" charset="0"/>
                  <a:buChar char="•"/>
                </a:pPr>
                <a:r>
                  <a:rPr lang="es-MX" altLang="es-CO" sz="800" dirty="0">
                    <a:latin typeface="+mj-lt"/>
                    <a:cs typeface="Arial" charset="0"/>
                  </a:rPr>
                  <a:t>M</a:t>
                </a:r>
                <a:r>
                  <a:rPr lang="es-ES" altLang="es-CO" sz="800" dirty="0">
                    <a:latin typeface="+mj-lt"/>
                    <a:cs typeface="Arial" charset="0"/>
                  </a:rPr>
                  <a:t>EDIDAS DE PRODUCCIÓN  MÁS LIMPIA</a:t>
                </a:r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C89327E2-6F4A-A587-39C9-968935EF7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842"/>
                <a:ext cx="219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CE084C7F-8709-8E5D-3128-46B43063C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8" y="1842"/>
                <a:ext cx="181" cy="1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DCDEEA0E-47E3-D5B1-2B24-EBCE35CB2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1106"/>
                <a:ext cx="219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18" name="Text Box 15">
                <a:extLst>
                  <a:ext uri="{FF2B5EF4-FFF2-40B4-BE49-F238E27FC236}">
                    <a16:creationId xmlns:a16="http://schemas.microsoft.com/office/drawing/2014/main" id="{12036F28-CBF5-F8B2-1D51-A1EF6822A1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006" y="1096"/>
                <a:ext cx="1627" cy="520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100" b="1" dirty="0">
                    <a:latin typeface="+mj-lt"/>
                    <a:cs typeface="Arial" charset="0"/>
                  </a:rPr>
                  <a:t>ESTABLECIMIENTO INDUSTRIAL (CAPITULO I)</a:t>
                </a:r>
              </a:p>
              <a:p>
                <a:pPr algn="just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IDENTIFICACIÓN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UBICACIÓN (GEOREFERENCIACION)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TAMAÑO (Área, No. Empleados)</a:t>
                </a:r>
              </a:p>
            </p:txBody>
          </p:sp>
          <p:sp>
            <p:nvSpPr>
              <p:cNvPr id="19" name="Text Box 16" descr="50%">
                <a:extLst>
                  <a:ext uri="{FF2B5EF4-FFF2-40B4-BE49-F238E27FC236}">
                    <a16:creationId xmlns:a16="http://schemas.microsoft.com/office/drawing/2014/main" id="{CC1BCC97-E0A3-F6A1-50CC-9488F0D7D3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155" y="2115"/>
                <a:ext cx="1223" cy="549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9430" rIns="4943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100" b="1" dirty="0">
                    <a:latin typeface="+mj-lt"/>
                    <a:cs typeface="Arial" charset="0"/>
                  </a:rPr>
                  <a:t>SUELO</a:t>
                </a:r>
              </a:p>
              <a:p>
                <a:pPr algn="just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CLASIFICACIÓN DEL SUELO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CLASIFICACION DE LA ZONA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AREA TOTAL</a:t>
                </a:r>
              </a:p>
            </p:txBody>
          </p:sp>
          <p:sp>
            <p:nvSpPr>
              <p:cNvPr id="20" name="Text Box 17">
                <a:extLst>
                  <a:ext uri="{FF2B5EF4-FFF2-40B4-BE49-F238E27FC236}">
                    <a16:creationId xmlns:a16="http://schemas.microsoft.com/office/drawing/2014/main" id="{5C4A3089-AE7A-A972-65B2-EE366E373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95" y="1570"/>
                <a:ext cx="1251" cy="681"/>
              </a:xfrm>
              <a:prstGeom prst="rect">
                <a:avLst/>
              </a:prstGeom>
              <a:noFill/>
              <a:ln w="19050">
                <a:solidFill>
                  <a:srgbClr val="00FF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100" b="1" dirty="0">
                    <a:latin typeface="+mj-lt"/>
                    <a:cs typeface="Arial" charset="0"/>
                  </a:rPr>
                  <a:t>ENERGÍA </a:t>
                </a:r>
              </a:p>
              <a:p>
                <a:r>
                  <a:rPr lang="es-ES" altLang="es-CO" sz="1100" b="1" dirty="0">
                    <a:latin typeface="+mj-lt"/>
                    <a:cs typeface="Arial" charset="0"/>
                  </a:rPr>
                  <a:t>(CAPITULO IV)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ENERGÍA ELÉCTRICA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COMBUSTIBLES</a:t>
                </a:r>
                <a:endParaRPr lang="es-ES" altLang="es-CO" sz="824" dirty="0">
                  <a:latin typeface="+mj-lt"/>
                  <a:cs typeface="Arial" charset="0"/>
                </a:endParaRPr>
              </a:p>
            </p:txBody>
          </p:sp>
          <p:sp>
            <p:nvSpPr>
              <p:cNvPr id="21" name="Text Box 18" descr="50%">
                <a:extLst>
                  <a:ext uri="{FF2B5EF4-FFF2-40B4-BE49-F238E27FC236}">
                    <a16:creationId xmlns:a16="http://schemas.microsoft.com/office/drawing/2014/main" id="{A3F83127-F818-B955-7CC0-C49BA9678C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95" y="709"/>
                <a:ext cx="1270" cy="725"/>
              </a:xfrm>
              <a:prstGeom prst="rect">
                <a:avLst/>
              </a:prstGeom>
              <a:noFill/>
              <a:ln w="19050">
                <a:solidFill>
                  <a:srgbClr val="CCFFFF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9430" rIns="4943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1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CAPTACIÓN DE AGUA</a:t>
                </a:r>
              </a:p>
              <a:p>
                <a:r>
                  <a:rPr lang="es-ES" altLang="es-CO" sz="11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(CAPITULO III)</a:t>
                </a:r>
              </a:p>
              <a:p>
                <a:pPr algn="l">
                  <a:buSzPts val="1300"/>
                  <a:buFont typeface="Comic Sans MS" pitchFamily="66" charset="0"/>
                  <a:buChar char="•"/>
                </a:pPr>
                <a:r>
                  <a:rPr lang="es-MX" altLang="es-CO" sz="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</a:t>
                </a:r>
                <a:r>
                  <a:rPr lang="es-ES" altLang="es-CO" sz="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ANTIDAD</a:t>
                </a:r>
                <a:endParaRPr lang="es-MX" altLang="es-CO" sz="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l">
                  <a:buSzPts val="1300"/>
                  <a:buFont typeface="Comic Sans MS" pitchFamily="66" charset="0"/>
                  <a:buChar char="•"/>
                </a:pPr>
                <a:r>
                  <a:rPr lang="es-MX" altLang="es-CO" sz="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</a:t>
                </a:r>
                <a:r>
                  <a:rPr lang="es-ES" altLang="es-CO" sz="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EOREFERENCIACION</a:t>
                </a:r>
              </a:p>
              <a:p>
                <a:pPr algn="l">
                  <a:buSzPts val="1300"/>
                  <a:buFont typeface="Comic Sans MS" pitchFamily="66" charset="0"/>
                  <a:buChar char="•"/>
                </a:pPr>
                <a:r>
                  <a:rPr lang="es-MX" altLang="es-CO" sz="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C</a:t>
                </a:r>
                <a:r>
                  <a:rPr lang="es-ES" altLang="es-CO" sz="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ARACTERÍSTICAS FISICO-QUÍMICAS</a:t>
                </a:r>
              </a:p>
              <a:p>
                <a:pPr algn="l">
                  <a:buSzPts val="1300"/>
                  <a:buFont typeface="Comic Sans MS" pitchFamily="66" charset="0"/>
                  <a:buChar char="•"/>
                </a:pPr>
                <a:r>
                  <a:rPr lang="es-ES" altLang="es-CO" sz="9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 </a:t>
                </a:r>
                <a:r>
                  <a:rPr lang="es-ES" altLang="es-CO" sz="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TASA DE USO</a:t>
                </a:r>
              </a:p>
            </p:txBody>
          </p:sp>
          <p:sp>
            <p:nvSpPr>
              <p:cNvPr id="22" name="Text Box 19" descr="50%">
                <a:extLst>
                  <a:ext uri="{FF2B5EF4-FFF2-40B4-BE49-F238E27FC236}">
                    <a16:creationId xmlns:a16="http://schemas.microsoft.com/office/drawing/2014/main" id="{B8478C8B-0899-ED9E-9095-52425E97B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295" y="2795"/>
                <a:ext cx="1316" cy="999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9430" rIns="4943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100" b="1" dirty="0">
                    <a:latin typeface="+mj-lt"/>
                    <a:cs typeface="Arial" charset="0"/>
                  </a:rPr>
                  <a:t>MATERIAS PRIMAS, MATERIALES, EMPAQUES (CAPITULO VI)</a:t>
                </a:r>
              </a:p>
              <a:p>
                <a:pPr algn="just">
                  <a:buFontTx/>
                  <a:buChar char="•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CANTIDAD</a:t>
                </a:r>
              </a:p>
              <a:p>
                <a:pPr algn="just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PROCESADOS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MINERALES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FAUNA</a:t>
                </a:r>
              </a:p>
              <a:p>
                <a:pPr algn="l">
                  <a:buFont typeface="Symbol" pitchFamily="18" charset="2"/>
                  <a:buChar char="·"/>
                </a:pPr>
                <a:r>
                  <a:rPr lang="es-ES" altLang="es-CO" sz="800" dirty="0">
                    <a:latin typeface="+mj-lt"/>
                    <a:cs typeface="Arial" charset="0"/>
                  </a:rPr>
                  <a:t>FLORA</a:t>
                </a:r>
              </a:p>
              <a:p>
                <a:endParaRPr lang="es-ES" altLang="es-CO" sz="824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Oval 20">
                <a:extLst>
                  <a:ext uri="{FF2B5EF4-FFF2-40B4-BE49-F238E27FC236}">
                    <a16:creationId xmlns:a16="http://schemas.microsoft.com/office/drawing/2014/main" id="{A99A49B7-5983-EFE1-99E7-27FBF4F52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24" y="3587"/>
                <a:ext cx="876" cy="230"/>
              </a:xfrm>
              <a:prstGeom prst="ellipse">
                <a:avLst/>
              </a:prstGeom>
              <a:noFill/>
              <a:ln w="19050">
                <a:solidFill>
                  <a:srgbClr val="FFCC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endParaRPr lang="es-MX" altLang="es-CO" sz="1098" b="1" dirty="0">
                  <a:solidFill>
                    <a:schemeClr val="bg1"/>
                  </a:solidFill>
                  <a:latin typeface="Arial" charset="0"/>
                </a:endParaRPr>
              </a:p>
              <a:p>
                <a:r>
                  <a:rPr lang="es-ES" altLang="es-CO" sz="1098" b="1" dirty="0">
                    <a:latin typeface="Arial" charset="0"/>
                  </a:rPr>
                  <a:t>         CPC</a:t>
                </a:r>
              </a:p>
              <a:p>
                <a:endParaRPr lang="es-ES" altLang="es-CO" sz="1098" b="1" dirty="0">
                  <a:latin typeface="Arial" charset="0"/>
                </a:endParaRP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D6A5E70B-4C49-A611-0BEF-C7E38BB33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78" y="2795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25" name="Text Box 22">
                <a:extLst>
                  <a:ext uri="{FF2B5EF4-FFF2-40B4-BE49-F238E27FC236}">
                    <a16:creationId xmlns:a16="http://schemas.microsoft.com/office/drawing/2014/main" id="{C151E58B-2D80-E5A8-4CAB-F0B7EF5403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4389" y="344"/>
                <a:ext cx="120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282" b="1" dirty="0">
                    <a:latin typeface="Arial" charset="0"/>
                    <a:cs typeface="Arial" charset="0"/>
                  </a:rPr>
                  <a:t>SALIDAS</a:t>
                </a:r>
              </a:p>
            </p:txBody>
          </p:sp>
          <p:sp>
            <p:nvSpPr>
              <p:cNvPr id="26" name="Text Box 23">
                <a:extLst>
                  <a:ext uri="{FF2B5EF4-FFF2-40B4-BE49-F238E27FC236}">
                    <a16:creationId xmlns:a16="http://schemas.microsoft.com/office/drawing/2014/main" id="{A8F8DBA7-8DA0-96DB-47E7-9BE8502D8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657" y="320"/>
                <a:ext cx="1270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282" b="1" dirty="0">
                    <a:latin typeface="Arial" charset="0"/>
                    <a:cs typeface="Arial" charset="0"/>
                  </a:rPr>
                  <a:t>ENTRADAS</a:t>
                </a:r>
              </a:p>
            </p:txBody>
          </p:sp>
          <p:sp>
            <p:nvSpPr>
              <p:cNvPr id="27" name="AutoShape 24">
                <a:extLst>
                  <a:ext uri="{FF2B5EF4-FFF2-40B4-BE49-F238E27FC236}">
                    <a16:creationId xmlns:a16="http://schemas.microsoft.com/office/drawing/2014/main" id="{78DD3B99-A3C1-8819-54BC-721E20A8D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300"/>
                <a:ext cx="1096" cy="2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007" b="1">
                    <a:latin typeface="Arial" charset="0"/>
                  </a:rPr>
                  <a:t>PERIODO DE BALANCE</a:t>
                </a: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C4DA2AE6-2ADC-65B9-23E0-5C92B97B7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19" y="415"/>
                <a:ext cx="767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3A799E34-4F0F-6212-BDD4-DAFD81AAD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2" y="415"/>
                <a:ext cx="987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prstDash val="sysDot"/>
                <a:round/>
                <a:headEnd type="oval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30" name="Rectangle 27">
                <a:extLst>
                  <a:ext uri="{FF2B5EF4-FFF2-40B4-BE49-F238E27FC236}">
                    <a16:creationId xmlns:a16="http://schemas.microsoft.com/office/drawing/2014/main" id="{D4EF13E7-CC7F-CF9D-D7CB-B179E49D4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" y="1684"/>
                <a:ext cx="1189" cy="391"/>
              </a:xfrm>
              <a:prstGeom prst="rect">
                <a:avLst/>
              </a:prstGeom>
              <a:noFill/>
              <a:ln w="1905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12573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defTabSz="12573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defTabSz="12573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defTabSz="12573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defTabSz="12573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defTabSz="12573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defTabSz="12573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defTabSz="12573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defTabSz="12573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r>
                  <a:rPr lang="es-ES" altLang="es-CO" sz="1100" b="1" dirty="0">
                    <a:latin typeface="+mj-lt"/>
                  </a:rPr>
                  <a:t>TRAMITES AMBIENTALES (CAPITULO II)</a:t>
                </a:r>
              </a:p>
              <a:p>
                <a:pPr algn="l"/>
                <a:endParaRPr lang="es-ES" altLang="es-CO" sz="915" b="1" dirty="0">
                  <a:latin typeface="Arial" charset="0"/>
                </a:endParaRPr>
              </a:p>
            </p:txBody>
          </p:sp>
          <p:sp>
            <p:nvSpPr>
              <p:cNvPr id="31" name="Oval 28">
                <a:extLst>
                  <a:ext uri="{FF2B5EF4-FFF2-40B4-BE49-F238E27FC236}">
                    <a16:creationId xmlns:a16="http://schemas.microsoft.com/office/drawing/2014/main" id="{4B43A2F9-9C2D-318B-5C4A-D8BF5185C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290" y="709"/>
                <a:ext cx="878" cy="231"/>
              </a:xfrm>
              <a:prstGeom prst="ellipse">
                <a:avLst/>
              </a:prstGeom>
              <a:noFill/>
              <a:ln w="19050">
                <a:solidFill>
                  <a:srgbClr val="FFCC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endParaRPr lang="es-MX" altLang="es-CO" sz="1098" b="1">
                  <a:latin typeface="Arial" charset="0"/>
                </a:endParaRPr>
              </a:p>
              <a:p>
                <a:r>
                  <a:rPr lang="es-ES" altLang="es-CO" sz="1098" b="1">
                    <a:latin typeface="Arial" charset="0"/>
                  </a:rPr>
                  <a:t>CIIU</a:t>
                </a:r>
              </a:p>
              <a:p>
                <a:endParaRPr lang="es-ES" altLang="es-CO" sz="1098" b="1">
                  <a:latin typeface="Arial" charset="0"/>
                </a:endParaRPr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7FAA6D8E-7C88-12A4-7A71-47BFF3D19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15" y="3657"/>
                <a:ext cx="605" cy="0"/>
              </a:xfrm>
              <a:prstGeom prst="line">
                <a:avLst/>
              </a:prstGeom>
              <a:noFill/>
              <a:ln w="25400" cap="rnd">
                <a:solidFill>
                  <a:srgbClr val="FF6600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4F1ECA4B-73E8-A7C2-DA64-DDF6B2C0F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34" y="1594"/>
                <a:ext cx="10" cy="9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FD339946-6ADF-FA23-C57A-E3682BFF8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0" y="3067"/>
                <a:ext cx="181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1869F3B9-0D5B-6E73-909A-F1D235481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8" y="3566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694A6FDD-BC3F-A7E1-F50B-3E00EAC12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4" y="2024"/>
                <a:ext cx="0" cy="101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BA890713-BCFE-0D79-7374-8F385E9BF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4" y="895"/>
                <a:ext cx="0" cy="201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s-CO" sz="1648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7E7D2C6F-BF86-716D-BFC9-D747E5A83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4" y="2664"/>
                <a:ext cx="0" cy="101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O" sz="1648"/>
              </a:p>
            </p:txBody>
          </p: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0AB9DD3-A778-EC86-34E8-DD962BE1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CAPÍTULOS DEL REGISTRO ÚNICO AMBIENTAL - RUA</a:t>
            </a:r>
          </a:p>
        </p:txBody>
      </p:sp>
    </p:spTree>
    <p:extLst>
      <p:ext uri="{BB962C8B-B14F-4D97-AF65-F5344CB8AC3E}">
        <p14:creationId xmlns:p14="http://schemas.microsoft.com/office/powerpoint/2010/main" val="279349427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9EB1F0A2F77240A34C32FB0E1188A1" ma:contentTypeVersion="3" ma:contentTypeDescription="Crear nuevo documento." ma:contentTypeScope="" ma:versionID="6ea81d5fc1a1bac4b3bc1618c285a017">
  <xsd:schema xmlns:xsd="http://www.w3.org/2001/XMLSchema" xmlns:xs="http://www.w3.org/2001/XMLSchema" xmlns:p="http://schemas.microsoft.com/office/2006/metadata/properties" xmlns:ns1="http://schemas.microsoft.com/sharepoint/v3" xmlns:ns2="ca2f1318-6a92-41bf-bbc0-1b2259fbdc74" xmlns:ns3="95f6635b-f59f-440f-9d2e-f5ae66712f60" targetNamespace="http://schemas.microsoft.com/office/2006/metadata/properties" ma:root="true" ma:fieldsID="347f7bf4e22eca5db0f35b9f40886d10" ns1:_="" ns2:_="" ns3:_="">
    <xsd:import namespace="http://schemas.microsoft.com/sharepoint/v3"/>
    <xsd:import namespace="ca2f1318-6a92-41bf-bbc0-1b2259fbdc74"/>
    <xsd:import namespace="95f6635b-f59f-440f-9d2e-f5ae66712f6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bicacion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f1318-6a92-41bf-bbc0-1b2259fbdc74" elementFormDefault="qualified">
    <xsd:import namespace="http://schemas.microsoft.com/office/2006/documentManagement/types"/>
    <xsd:import namespace="http://schemas.microsoft.com/office/infopath/2007/PartnerControls"/>
    <xsd:element name="Ubicacion" ma:index="10" ma:displayName="Ubicacion" ma:format="Dropdown" ma:internalName="Ubicacion">
      <xsd:simpleType>
        <xsd:restriction base="dms:Choice">
          <xsd:enumeration value="capacitaciones"/>
          <xsd:enumeration value="cartillas"/>
          <xsd:enumeration value="resoluciones-adopció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6635b-f59f-440f-9d2e-f5ae66712f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f6635b-f59f-440f-9d2e-f5ae66712f60">
      <UserInfo>
        <DisplayName>Albeiro Alcides Rojas Buriticá</DisplayName>
        <AccountId>1681</AccountId>
        <AccountType/>
      </UserInfo>
    </SharedWithUsers>
    <Ubicacion xmlns="ca2f1318-6a92-41bf-bbc0-1b2259fbdc74">capacitaciones</Ubicacion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90A23F-2BD9-4B03-B4AB-FDA2710D85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324023-F3E7-4CB1-B559-8BF64F534ED5}"/>
</file>

<file path=customXml/itemProps3.xml><?xml version="1.0" encoding="utf-8"?>
<ds:datastoreItem xmlns:ds="http://schemas.openxmlformats.org/officeDocument/2006/customXml" ds:itemID="{6847C753-2E10-4B0F-A8A2-4A8BB46AA578}">
  <ds:schemaRefs>
    <ds:schemaRef ds:uri="http://schemas.microsoft.com/office/2006/metadata/properties"/>
    <ds:schemaRef ds:uri="http://schemas.microsoft.com/office/infopath/2007/PartnerControls"/>
    <ds:schemaRef ds:uri="6cc4027c-0dba-4532-9fb4-b875792517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6140</TotalTime>
  <Words>619</Words>
  <Application>Microsoft Office PowerPoint</Application>
  <PresentationFormat>Personalizado</PresentationFormat>
  <Paragraphs>143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Corbel</vt:lpstr>
      <vt:lpstr>Symbol</vt:lpstr>
      <vt:lpstr>Times New Roman</vt:lpstr>
      <vt:lpstr>Verdana</vt:lpstr>
      <vt:lpstr>Diseño personalizado</vt:lpstr>
      <vt:lpstr>Presentación de PowerPoint</vt:lpstr>
      <vt:lpstr>Presentación de PowerPoint</vt:lpstr>
      <vt:lpstr>BENEFICIOS DEL MODULO DE USO DE RECURSOS</vt:lpstr>
      <vt:lpstr>Presentación de PowerPoint</vt:lpstr>
      <vt:lpstr>¿CUÁNDO SE DEBE HACER LA ACTUALIZACION DEL REGISTRO?</vt:lpstr>
      <vt:lpstr>IMPORTANTE </vt:lpstr>
      <vt:lpstr>¿CUAL ES EL PROCEDIMIENTO QUE SE DEBE ADELANTAR ANTE LA AUTORIDAD AMBIENTAL?</vt:lpstr>
      <vt:lpstr>Presentación de PowerPoint</vt:lpstr>
      <vt:lpstr>CAPÍTULOS DEL REGISTRO ÚNICO AMBIENTAL - RUA</vt:lpstr>
      <vt:lpstr>EJEMPLO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Alonso Montoya Lopez</dc:creator>
  <cp:lastModifiedBy>Isabel Cristina Arango Pérez</cp:lastModifiedBy>
  <cp:revision>257</cp:revision>
  <dcterms:created xsi:type="dcterms:W3CDTF">2021-01-15T18:50:19Z</dcterms:created>
  <dcterms:modified xsi:type="dcterms:W3CDTF">2022-05-20T01:07:57Z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0x010100729EB1F0A2F77240A34C32FB0E1188A1</vt:lpwstr>
  </property>
</Properties>
</file>