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handoutMasterIdLst>
    <p:handoutMasterId r:id="rId18"/>
  </p:handoutMasterIdLst>
  <p:sldIdLst>
    <p:sldId id="313" r:id="rId5"/>
    <p:sldId id="285" r:id="rId6"/>
    <p:sldId id="474" r:id="rId7"/>
    <p:sldId id="486" r:id="rId8"/>
    <p:sldId id="476" r:id="rId9"/>
    <p:sldId id="477" r:id="rId10"/>
    <p:sldId id="478" r:id="rId11"/>
    <p:sldId id="480" r:id="rId12"/>
    <p:sldId id="487" r:id="rId13"/>
    <p:sldId id="490" r:id="rId14"/>
    <p:sldId id="489" r:id="rId15"/>
    <p:sldId id="259" r:id="rId16"/>
  </p:sldIdLst>
  <p:sldSz cx="12192000" cy="6858000"/>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00"/>
    <a:srgbClr val="6B9100"/>
    <a:srgbClr val="94C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5" autoAdjust="0"/>
    <p:restoredTop sz="96517" autoAdjust="0"/>
  </p:normalViewPr>
  <p:slideViewPr>
    <p:cSldViewPr snapToGrid="0">
      <p:cViewPr varScale="1">
        <p:scale>
          <a:sx n="47" d="100"/>
          <a:sy n="47" d="100"/>
        </p:scale>
        <p:origin x="-114" y="-10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3258"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DF08189-96AE-415F-821F-6D2FC7146841}" type="datetimeFigureOut">
              <a:rPr lang="es-CO" smtClean="0"/>
              <a:t>09/03/2020</a:t>
            </a:fld>
            <a:endParaRPr lang="es-CO"/>
          </a:p>
        </p:txBody>
      </p:sp>
      <p:sp>
        <p:nvSpPr>
          <p:cNvPr id="4" name="3 Marcador de pie de página"/>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s-CO"/>
          </a:p>
        </p:txBody>
      </p:sp>
      <p:sp>
        <p:nvSpPr>
          <p:cNvPr id="5" name="4 Marcador de número de diapositiva"/>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6929029-C640-4D09-932C-C54E489B81E5}" type="slidenum">
              <a:rPr lang="es-CO" smtClean="0"/>
              <a:t>‹Nº›</a:t>
            </a:fld>
            <a:endParaRPr lang="es-CO"/>
          </a:p>
        </p:txBody>
      </p:sp>
    </p:spTree>
    <p:extLst>
      <p:ext uri="{BB962C8B-B14F-4D97-AF65-F5344CB8AC3E}">
        <p14:creationId xmlns:p14="http://schemas.microsoft.com/office/powerpoint/2010/main" val="601244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O"/>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9E5DE82-34D6-4F63-81A0-C0ED3C648833}" type="datetimeFigureOut">
              <a:rPr lang="es-CO" smtClean="0"/>
              <a:t>09/03/2020</a:t>
            </a:fld>
            <a:endParaRPr lang="es-CO"/>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CO"/>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883BDAC-A0BA-405F-A2F9-101B9C77CAB1}" type="slidenum">
              <a:rPr lang="es-CO" smtClean="0"/>
              <a:t>‹Nº›</a:t>
            </a:fld>
            <a:endParaRPr lang="es-CO"/>
          </a:p>
        </p:txBody>
      </p:sp>
    </p:spTree>
    <p:extLst>
      <p:ext uri="{BB962C8B-B14F-4D97-AF65-F5344CB8AC3E}">
        <p14:creationId xmlns:p14="http://schemas.microsoft.com/office/powerpoint/2010/main" val="1229218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3184305" y="4465573"/>
            <a:ext cx="8269045" cy="1473486"/>
          </a:xfrm>
        </p:spPr>
        <p:txBody>
          <a:bodyPr anchor="t">
            <a:normAutofit/>
          </a:bodyPr>
          <a:lstStyle>
            <a:lvl1pPr marL="0" algn="l" defTabSz="914400" rtl="0" eaLnBrk="1" latinLnBrk="0" hangingPunct="1">
              <a:defRPr lang="es-MX" sz="4500" b="1" kern="1200" cap="all" baseline="0" dirty="0">
                <a:solidFill>
                  <a:schemeClr val="tx1"/>
                </a:solidFill>
                <a:latin typeface="+mn-lt"/>
                <a:ea typeface="+mn-ea"/>
                <a:cs typeface="+mn-cs"/>
              </a:defRPr>
            </a:lvl1pPr>
          </a:lstStyle>
          <a:p>
            <a:r>
              <a:rPr lang="es-ES" dirty="0"/>
              <a:t>Haga clic para agregar título de la presentación</a:t>
            </a:r>
            <a:endParaRPr lang="es-MX" dirty="0"/>
          </a:p>
        </p:txBody>
      </p:sp>
      <p:cxnSp>
        <p:nvCxnSpPr>
          <p:cNvPr id="12" name="Conector recto 8"/>
          <p:cNvCxnSpPr/>
          <p:nvPr userDrawn="1"/>
        </p:nvCxnSpPr>
        <p:spPr>
          <a:xfrm>
            <a:off x="3184305" y="6040159"/>
            <a:ext cx="9007695" cy="0"/>
          </a:xfrm>
          <a:prstGeom prst="line">
            <a:avLst/>
          </a:prstGeom>
          <a:ln w="38100">
            <a:solidFill>
              <a:srgbClr val="99CC00"/>
            </a:solidFill>
          </a:ln>
        </p:spPr>
        <p:style>
          <a:lnRef idx="1">
            <a:schemeClr val="accent1"/>
          </a:lnRef>
          <a:fillRef idx="0">
            <a:schemeClr val="accent1"/>
          </a:fillRef>
          <a:effectRef idx="0">
            <a:schemeClr val="accent1"/>
          </a:effectRef>
          <a:fontRef idx="minor">
            <a:schemeClr val="tx1"/>
          </a:fontRef>
        </p:style>
      </p:cxnSp>
      <p:pic>
        <p:nvPicPr>
          <p:cNvPr id="5" name="Imagen 19">
            <a:extLst>
              <a:ext uri="{FF2B5EF4-FFF2-40B4-BE49-F238E27FC236}">
                <a16:creationId xmlns:a16="http://schemas.microsoft.com/office/drawing/2014/main" xmlns="" id="{29E74787-27F5-490A-A54D-DFFFC46419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256" y="0"/>
            <a:ext cx="1107747" cy="6731000"/>
          </a:xfrm>
          <a:prstGeom prst="rect">
            <a:avLst/>
          </a:prstGeom>
        </p:spPr>
      </p:pic>
    </p:spTree>
    <p:extLst>
      <p:ext uri="{BB962C8B-B14F-4D97-AF65-F5344CB8AC3E}">
        <p14:creationId xmlns:p14="http://schemas.microsoft.com/office/powerpoint/2010/main" val="3465966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16" name="Rectángulo 5"/>
          <p:cNvSpPr/>
          <p:nvPr userDrawn="1"/>
        </p:nvSpPr>
        <p:spPr>
          <a:xfrm>
            <a:off x="1299411" y="257131"/>
            <a:ext cx="10892589" cy="906831"/>
          </a:xfrm>
          <a:prstGeom prst="rect">
            <a:avLst/>
          </a:prstGeom>
          <a:solidFill>
            <a:srgbClr val="A5A5A5">
              <a:lumMod val="75000"/>
            </a:srgbClr>
          </a:solidFill>
          <a:ln w="635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160" b="0" i="0" u="none" strike="noStrike" kern="0" cap="none" spc="0" normalizeH="0" baseline="0" noProof="0" dirty="0">
              <a:ln>
                <a:noFill/>
              </a:ln>
              <a:solidFill>
                <a:srgbClr val="70AD47">
                  <a:lumMod val="75000"/>
                </a:srgbClr>
              </a:solidFill>
              <a:effectLst/>
              <a:uLnTx/>
              <a:uFillTx/>
              <a:latin typeface="Calibri"/>
              <a:ea typeface="+mn-ea"/>
              <a:cs typeface="+mn-cs"/>
            </a:endParaRPr>
          </a:p>
        </p:txBody>
      </p:sp>
      <p:sp>
        <p:nvSpPr>
          <p:cNvPr id="2" name="Título 1"/>
          <p:cNvSpPr>
            <a:spLocks noGrp="1"/>
          </p:cNvSpPr>
          <p:nvPr>
            <p:ph type="title"/>
          </p:nvPr>
        </p:nvSpPr>
        <p:spPr>
          <a:xfrm>
            <a:off x="1299411" y="261656"/>
            <a:ext cx="10892589" cy="460476"/>
          </a:xfrm>
        </p:spPr>
        <p:txBody>
          <a:bodyPr>
            <a:noAutofit/>
          </a:bodyPr>
          <a:lstStyle>
            <a:lvl1pPr marL="0" marR="0" indent="0" algn="l" defTabSz="914400" rtl="0" eaLnBrk="1" fontAlgn="b" latinLnBrk="0" hangingPunct="1">
              <a:lnSpc>
                <a:spcPct val="90000"/>
              </a:lnSpc>
              <a:spcBef>
                <a:spcPct val="0"/>
              </a:spcBef>
              <a:spcAft>
                <a:spcPts val="0"/>
              </a:spcAft>
              <a:buClrTx/>
              <a:buSzTx/>
              <a:buFontTx/>
              <a:buNone/>
              <a:tabLst/>
              <a:defRPr lang="es-MX" sz="2800" b="1" kern="1200" cap="all" baseline="0" dirty="0">
                <a:solidFill>
                  <a:schemeClr val="bg1"/>
                </a:solidFill>
                <a:latin typeface="+mn-lt"/>
                <a:ea typeface="+mn-ea"/>
                <a:cs typeface="+mn-cs"/>
              </a:defRPr>
            </a:lvl1pPr>
          </a:lstStyle>
          <a:p>
            <a:pPr fontAlgn="b"/>
            <a:r>
              <a:rPr lang="es-ES" dirty="0"/>
              <a:t>Haga clic para modificar el estilo de título del patrón</a:t>
            </a:r>
            <a:endParaRPr lang="es-MX" dirty="0"/>
          </a:p>
        </p:txBody>
      </p:sp>
      <p:sp>
        <p:nvSpPr>
          <p:cNvPr id="3" name="Marcador de contenido 2"/>
          <p:cNvSpPr>
            <a:spLocks noGrp="1"/>
          </p:cNvSpPr>
          <p:nvPr>
            <p:ph idx="1" hasCustomPrompt="1"/>
          </p:nvPr>
        </p:nvSpPr>
        <p:spPr>
          <a:xfrm>
            <a:off x="1567542" y="1864426"/>
            <a:ext cx="10295907" cy="3794096"/>
          </a:xfrm>
        </p:spPr>
        <p:txBody>
          <a:bodyPr>
            <a:normAutofit/>
          </a:bodyPr>
          <a:lstStyle>
            <a:lvl1pPr marL="0" marR="0" indent="0" algn="l" defTabSz="914400" rtl="0" eaLnBrk="1" fontAlgn="b" latinLnBrk="0" hangingPunct="1">
              <a:lnSpc>
                <a:spcPct val="90000"/>
              </a:lnSpc>
              <a:spcBef>
                <a:spcPts val="1000"/>
              </a:spcBef>
              <a:spcAft>
                <a:spcPts val="0"/>
              </a:spcAft>
              <a:buClrTx/>
              <a:buSzTx/>
              <a:buFont typeface="Arial" panose="020B0604020202020204" pitchFamily="34" charset="0"/>
              <a:buNone/>
              <a:tabLst/>
              <a:defRPr lang="es-ES" sz="1600" u="none" kern="1200" baseline="0" dirty="0" smtClean="0">
                <a:solidFill>
                  <a:schemeClr val="tx1"/>
                </a:solidFill>
                <a:latin typeface="+mn-lt"/>
                <a:ea typeface="+mn-ea"/>
                <a:cs typeface="+mn-cs"/>
              </a:defRPr>
            </a:lvl1pPr>
            <a:lvl2pPr marL="0" indent="0" algn="l" defTabSz="914400" rtl="0" eaLnBrk="1" fontAlgn="b" latinLnBrk="0" hangingPunct="1">
              <a:buNone/>
              <a:defRPr lang="es-ES" sz="1600" kern="1200" dirty="0" smtClean="0">
                <a:solidFill>
                  <a:schemeClr val="tx1"/>
                </a:solidFill>
                <a:latin typeface="+mn-lt"/>
                <a:ea typeface="+mn-ea"/>
                <a:cs typeface="+mn-cs"/>
              </a:defRPr>
            </a:lvl2pPr>
            <a:lvl3pPr marL="0" indent="0" algn="l" defTabSz="914400" rtl="0" eaLnBrk="1" fontAlgn="b" latinLnBrk="0" hangingPunct="1">
              <a:buNone/>
              <a:defRPr lang="es-ES" sz="1600" kern="1200" dirty="0" smtClean="0">
                <a:solidFill>
                  <a:schemeClr val="tx1"/>
                </a:solidFill>
                <a:latin typeface="+mn-lt"/>
                <a:ea typeface="+mn-ea"/>
                <a:cs typeface="+mn-cs"/>
              </a:defRPr>
            </a:lvl3pPr>
            <a:lvl4pPr marL="0" indent="0" algn="l" defTabSz="914400" rtl="0" eaLnBrk="1" fontAlgn="b" latinLnBrk="0" hangingPunct="1">
              <a:buNone/>
              <a:defRPr lang="es-ES" sz="1600" kern="1200" dirty="0" smtClean="0">
                <a:solidFill>
                  <a:schemeClr val="tx1"/>
                </a:solidFill>
                <a:latin typeface="+mn-lt"/>
                <a:ea typeface="+mn-ea"/>
                <a:cs typeface="+mn-cs"/>
              </a:defRPr>
            </a:lvl4pPr>
            <a:lvl5pPr marL="0" indent="0" algn="l" defTabSz="914400" rtl="0" eaLnBrk="1" fontAlgn="b" latinLnBrk="0" hangingPunct="1">
              <a:buNone/>
              <a:defRPr lang="es-MX" sz="1600" kern="1200" dirty="0">
                <a:solidFill>
                  <a:schemeClr val="tx1"/>
                </a:solidFill>
                <a:latin typeface="+mn-lt"/>
                <a:ea typeface="+mn-ea"/>
                <a:cs typeface="+mn-cs"/>
              </a:defRPr>
            </a:lvl5pPr>
          </a:lstStyle>
          <a:p>
            <a:pPr marL="0" marR="0" lvl="0" indent="0" algn="l" defTabSz="914400" rtl="0" eaLnBrk="1" fontAlgn="b" latinLnBrk="0" hangingPunct="1">
              <a:lnSpc>
                <a:spcPct val="90000"/>
              </a:lnSpc>
              <a:spcBef>
                <a:spcPts val="1000"/>
              </a:spcBef>
              <a:spcAft>
                <a:spcPts val="0"/>
              </a:spcAft>
              <a:buClrTx/>
              <a:buSzTx/>
              <a:buFont typeface="Arial" panose="020B0604020202020204" pitchFamily="34" charset="0"/>
              <a:buNone/>
              <a:tabLst/>
              <a:defRPr/>
            </a:pPr>
            <a:r>
              <a:rPr lang="es-CO" dirty="0"/>
              <a:t>Si se requiere una nueva diapositiva, entrar a: INSERTAR &gt; Nueva diapositiva [y ahí se encontrarán las diferentes opciones de diseño]</a:t>
            </a:r>
            <a:endParaRPr lang="es-ES" dirty="0"/>
          </a:p>
          <a:p>
            <a:pPr lvl="0"/>
            <a:endParaRPr lang="es-ES" dirty="0"/>
          </a:p>
          <a:p>
            <a:pPr lvl="0"/>
            <a:endParaRPr lang="es-ES" dirty="0"/>
          </a:p>
        </p:txBody>
      </p:sp>
      <p:cxnSp>
        <p:nvCxnSpPr>
          <p:cNvPr id="9" name="Conector recto 49"/>
          <p:cNvCxnSpPr/>
          <p:nvPr userDrawn="1"/>
        </p:nvCxnSpPr>
        <p:spPr>
          <a:xfrm>
            <a:off x="487241" y="-28130"/>
            <a:ext cx="0" cy="1040048"/>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pic>
        <p:nvPicPr>
          <p:cNvPr id="13" name="Imagen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256" y="0"/>
            <a:ext cx="1107747" cy="6731000"/>
          </a:xfrm>
          <a:prstGeom prst="rect">
            <a:avLst/>
          </a:prstGeom>
        </p:spPr>
      </p:pic>
    </p:spTree>
    <p:extLst>
      <p:ext uri="{BB962C8B-B14F-4D97-AF65-F5344CB8AC3E}">
        <p14:creationId xmlns:p14="http://schemas.microsoft.com/office/powerpoint/2010/main" val="1617784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os objetos">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1503218" y="1801874"/>
            <a:ext cx="5181600" cy="4351338"/>
          </a:xfr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837218" y="1801874"/>
            <a:ext cx="5181600" cy="4351338"/>
          </a:xfr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17" name="Rectángulo 5"/>
          <p:cNvSpPr/>
          <p:nvPr userDrawn="1"/>
        </p:nvSpPr>
        <p:spPr>
          <a:xfrm>
            <a:off x="1299411" y="257131"/>
            <a:ext cx="10892589" cy="906831"/>
          </a:xfrm>
          <a:prstGeom prst="rect">
            <a:avLst/>
          </a:prstGeom>
          <a:solidFill>
            <a:srgbClr val="A5A5A5">
              <a:lumMod val="75000"/>
            </a:srgbClr>
          </a:solidFill>
          <a:ln w="635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160" b="0" i="0" u="none" strike="noStrike" kern="0" cap="none" spc="0" normalizeH="0" baseline="0" noProof="0" dirty="0">
              <a:ln>
                <a:noFill/>
              </a:ln>
              <a:solidFill>
                <a:srgbClr val="70AD47">
                  <a:lumMod val="75000"/>
                </a:srgbClr>
              </a:solidFill>
              <a:effectLst/>
              <a:uLnTx/>
              <a:uFillTx/>
              <a:latin typeface="Calibri"/>
              <a:ea typeface="+mn-ea"/>
              <a:cs typeface="+mn-cs"/>
            </a:endParaRPr>
          </a:p>
        </p:txBody>
      </p:sp>
      <p:sp>
        <p:nvSpPr>
          <p:cNvPr id="18" name="Título 1"/>
          <p:cNvSpPr>
            <a:spLocks noGrp="1"/>
          </p:cNvSpPr>
          <p:nvPr>
            <p:ph type="title"/>
          </p:nvPr>
        </p:nvSpPr>
        <p:spPr>
          <a:xfrm>
            <a:off x="1299411" y="261656"/>
            <a:ext cx="10892589" cy="460476"/>
          </a:xfrm>
        </p:spPr>
        <p:txBody>
          <a:bodyPr>
            <a:noAutofit/>
          </a:bodyPr>
          <a:lstStyle>
            <a:lvl1pPr marL="0" marR="0" indent="0" algn="l" defTabSz="914400" rtl="0" eaLnBrk="1" fontAlgn="b" latinLnBrk="0" hangingPunct="1">
              <a:lnSpc>
                <a:spcPct val="90000"/>
              </a:lnSpc>
              <a:spcBef>
                <a:spcPct val="0"/>
              </a:spcBef>
              <a:spcAft>
                <a:spcPts val="0"/>
              </a:spcAft>
              <a:buClrTx/>
              <a:buSzTx/>
              <a:buFontTx/>
              <a:buNone/>
              <a:tabLst/>
              <a:defRPr lang="es-MX" sz="2800" b="1" kern="1200" cap="all" baseline="0" dirty="0">
                <a:solidFill>
                  <a:schemeClr val="bg1"/>
                </a:solidFill>
                <a:latin typeface="+mn-lt"/>
                <a:ea typeface="+mn-ea"/>
                <a:cs typeface="+mn-cs"/>
              </a:defRPr>
            </a:lvl1pPr>
          </a:lstStyle>
          <a:p>
            <a:pPr fontAlgn="b"/>
            <a:r>
              <a:rPr lang="es-ES" dirty="0"/>
              <a:t>Haga clic para modificar el estilo de título del patrón</a:t>
            </a:r>
            <a:endParaRPr lang="es-MX" dirty="0"/>
          </a:p>
        </p:txBody>
      </p:sp>
      <p:pic>
        <p:nvPicPr>
          <p:cNvPr id="19" name="Imagen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256" y="0"/>
            <a:ext cx="1107747" cy="6731000"/>
          </a:xfrm>
          <a:prstGeom prst="rect">
            <a:avLst/>
          </a:prstGeom>
        </p:spPr>
      </p:pic>
    </p:spTree>
    <p:extLst>
      <p:ext uri="{BB962C8B-B14F-4D97-AF65-F5344CB8AC3E}">
        <p14:creationId xmlns:p14="http://schemas.microsoft.com/office/powerpoint/2010/main" val="2629278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olo el título">
    <p:spTree>
      <p:nvGrpSpPr>
        <p:cNvPr id="1" name=""/>
        <p:cNvGrpSpPr/>
        <p:nvPr/>
      </p:nvGrpSpPr>
      <p:grpSpPr>
        <a:xfrm>
          <a:off x="0" y="0"/>
          <a:ext cx="0" cy="0"/>
          <a:chOff x="0" y="0"/>
          <a:chExt cx="0" cy="0"/>
        </a:xfrm>
      </p:grpSpPr>
      <p:sp>
        <p:nvSpPr>
          <p:cNvPr id="12" name="Rectángulo 5"/>
          <p:cNvSpPr/>
          <p:nvPr userDrawn="1"/>
        </p:nvSpPr>
        <p:spPr>
          <a:xfrm>
            <a:off x="1299411" y="257131"/>
            <a:ext cx="10892589" cy="906831"/>
          </a:xfrm>
          <a:prstGeom prst="rect">
            <a:avLst/>
          </a:prstGeom>
          <a:solidFill>
            <a:srgbClr val="A5A5A5">
              <a:lumMod val="75000"/>
            </a:srgbClr>
          </a:solidFill>
          <a:ln w="635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160" b="0" i="0" u="none" strike="noStrike" kern="0" cap="none" spc="0" normalizeH="0" baseline="0" noProof="0" dirty="0">
              <a:ln>
                <a:noFill/>
              </a:ln>
              <a:solidFill>
                <a:srgbClr val="70AD47">
                  <a:lumMod val="75000"/>
                </a:srgbClr>
              </a:solidFill>
              <a:effectLst/>
              <a:uLnTx/>
              <a:uFillTx/>
              <a:latin typeface="Calibri"/>
              <a:ea typeface="+mn-ea"/>
              <a:cs typeface="+mn-cs"/>
            </a:endParaRPr>
          </a:p>
        </p:txBody>
      </p:sp>
      <p:sp>
        <p:nvSpPr>
          <p:cNvPr id="13" name="Título 1"/>
          <p:cNvSpPr>
            <a:spLocks noGrp="1"/>
          </p:cNvSpPr>
          <p:nvPr>
            <p:ph type="title"/>
          </p:nvPr>
        </p:nvSpPr>
        <p:spPr>
          <a:xfrm>
            <a:off x="1299411" y="261656"/>
            <a:ext cx="10892589" cy="460476"/>
          </a:xfrm>
        </p:spPr>
        <p:txBody>
          <a:bodyPr>
            <a:noAutofit/>
          </a:bodyPr>
          <a:lstStyle>
            <a:lvl1pPr marL="0" marR="0" indent="0" algn="l" defTabSz="914400" rtl="0" eaLnBrk="1" fontAlgn="b" latinLnBrk="0" hangingPunct="1">
              <a:lnSpc>
                <a:spcPct val="90000"/>
              </a:lnSpc>
              <a:spcBef>
                <a:spcPct val="0"/>
              </a:spcBef>
              <a:spcAft>
                <a:spcPts val="0"/>
              </a:spcAft>
              <a:buClrTx/>
              <a:buSzTx/>
              <a:buFontTx/>
              <a:buNone/>
              <a:tabLst/>
              <a:defRPr lang="es-MX" sz="2800" b="1" kern="1200" cap="all" baseline="0" dirty="0">
                <a:solidFill>
                  <a:schemeClr val="bg1"/>
                </a:solidFill>
                <a:latin typeface="+mn-lt"/>
                <a:ea typeface="+mn-ea"/>
                <a:cs typeface="+mn-cs"/>
              </a:defRPr>
            </a:lvl1pPr>
          </a:lstStyle>
          <a:p>
            <a:pPr fontAlgn="b"/>
            <a:r>
              <a:rPr lang="es-ES" dirty="0"/>
              <a:t>Haga clic para modificar el estilo de título del patrón</a:t>
            </a:r>
            <a:endParaRPr lang="es-MX" dirty="0"/>
          </a:p>
        </p:txBody>
      </p:sp>
      <p:pic>
        <p:nvPicPr>
          <p:cNvPr id="14" name="Imagen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256" y="0"/>
            <a:ext cx="1107747" cy="6731000"/>
          </a:xfrm>
          <a:prstGeom prst="rect">
            <a:avLst/>
          </a:prstGeom>
        </p:spPr>
      </p:pic>
    </p:spTree>
    <p:extLst>
      <p:ext uri="{BB962C8B-B14F-4D97-AF65-F5344CB8AC3E}">
        <p14:creationId xmlns:p14="http://schemas.microsoft.com/office/powerpoint/2010/main" val="3732437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ítulo y texto vertical">
    <p:spTree>
      <p:nvGrpSpPr>
        <p:cNvPr id="1" name=""/>
        <p:cNvGrpSpPr/>
        <p:nvPr/>
      </p:nvGrpSpPr>
      <p:grpSpPr>
        <a:xfrm>
          <a:off x="0" y="0"/>
          <a:ext cx="0" cy="0"/>
          <a:chOff x="0" y="0"/>
          <a:chExt cx="0" cy="0"/>
        </a:xfrm>
      </p:grpSpPr>
      <p:sp>
        <p:nvSpPr>
          <p:cNvPr id="3" name="Marcador de texto vertical 2"/>
          <p:cNvSpPr>
            <a:spLocks noGrp="1"/>
          </p:cNvSpPr>
          <p:nvPr>
            <p:ph type="body" orient="vert" idx="1"/>
          </p:nvPr>
        </p:nvSpPr>
        <p:spPr>
          <a:xfrm>
            <a:off x="1662544" y="1211283"/>
            <a:ext cx="9019799" cy="5512246"/>
          </a:xfrm>
        </p:spPr>
        <p:txBody>
          <a:bodyPr vert="eaVert">
            <a:normAutofit/>
          </a:bodyPr>
          <a:lstStyle>
            <a:lvl1pPr>
              <a:defRPr sz="1600">
                <a:latin typeface="+mn-lt"/>
                <a:cs typeface="Arial" panose="020B0604020202020204" pitchFamily="34" charset="0"/>
              </a:defRPr>
            </a:lvl1pPr>
            <a:lvl2pPr>
              <a:defRPr sz="1600">
                <a:latin typeface="+mn-lt"/>
                <a:cs typeface="Arial" panose="020B0604020202020204" pitchFamily="34" charset="0"/>
              </a:defRPr>
            </a:lvl2pPr>
            <a:lvl3pPr>
              <a:defRPr sz="1600">
                <a:latin typeface="+mn-lt"/>
                <a:cs typeface="Arial" panose="020B0604020202020204" pitchFamily="34" charset="0"/>
              </a:defRPr>
            </a:lvl3pPr>
            <a:lvl4pPr>
              <a:defRPr sz="1600">
                <a:latin typeface="+mn-lt"/>
                <a:cs typeface="Arial" panose="020B0604020202020204" pitchFamily="34" charset="0"/>
              </a:defRPr>
            </a:lvl4pPr>
            <a:lvl5pPr>
              <a:defRPr sz="1600">
                <a:latin typeface="+mn-lt"/>
                <a:cs typeface="Arial" panose="020B0604020202020204"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4" name="Marcador de fecha 3"/>
          <p:cNvSpPr>
            <a:spLocks noGrp="1"/>
          </p:cNvSpPr>
          <p:nvPr>
            <p:ph type="dt" sz="half" idx="10"/>
          </p:nvPr>
        </p:nvSpPr>
        <p:spPr/>
        <p:txBody>
          <a:bodyPr/>
          <a:lstStyle/>
          <a:p>
            <a:fld id="{D845C3DF-27B1-4AF6-9CDC-E6E4A59E6E4B}" type="datetimeFigureOut">
              <a:rPr lang="es-MX" smtClean="0"/>
              <a:t>09/03/2020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346A6087-EBE0-45B9-9ED7-15101F29320D}" type="slidenum">
              <a:rPr lang="es-MX" smtClean="0"/>
              <a:t>‹Nº›</a:t>
            </a:fld>
            <a:endParaRPr lang="es-MX"/>
          </a:p>
        </p:txBody>
      </p:sp>
      <p:pic>
        <p:nvPicPr>
          <p:cNvPr id="11" name="Imagen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3215376" y="-2811626"/>
            <a:ext cx="1107747" cy="6731000"/>
          </a:xfrm>
          <a:prstGeom prst="rect">
            <a:avLst/>
          </a:prstGeom>
        </p:spPr>
      </p:pic>
      <p:pic>
        <p:nvPicPr>
          <p:cNvPr id="12" name="Imagen 19"/>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5400000">
            <a:off x="8379234" y="-2693132"/>
            <a:ext cx="1107747" cy="6494011"/>
          </a:xfrm>
          <a:prstGeom prst="rect">
            <a:avLst/>
          </a:prstGeom>
        </p:spPr>
      </p:pic>
      <p:sp>
        <p:nvSpPr>
          <p:cNvPr id="13" name="Rectángulo 5"/>
          <p:cNvSpPr/>
          <p:nvPr userDrawn="1"/>
        </p:nvSpPr>
        <p:spPr>
          <a:xfrm rot="5400000">
            <a:off x="8863457" y="3529459"/>
            <a:ext cx="5750250" cy="906831"/>
          </a:xfrm>
          <a:prstGeom prst="rect">
            <a:avLst/>
          </a:prstGeom>
          <a:solidFill>
            <a:srgbClr val="A5A5A5">
              <a:lumMod val="75000"/>
            </a:srgbClr>
          </a:solidFill>
          <a:ln w="635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160" b="0" i="0" u="none" strike="noStrike" kern="0" cap="none" spc="0" normalizeH="0" baseline="0" noProof="0" dirty="0">
              <a:ln>
                <a:noFill/>
              </a:ln>
              <a:solidFill>
                <a:srgbClr val="70AD47">
                  <a:lumMod val="75000"/>
                </a:srgbClr>
              </a:solidFill>
              <a:effectLst/>
              <a:uLnTx/>
              <a:uFillTx/>
              <a:latin typeface="Calibri"/>
              <a:ea typeface="+mn-ea"/>
              <a:cs typeface="+mn-cs"/>
            </a:endParaRPr>
          </a:p>
        </p:txBody>
      </p:sp>
      <p:sp>
        <p:nvSpPr>
          <p:cNvPr id="14" name="Título 1"/>
          <p:cNvSpPr>
            <a:spLocks noGrp="1"/>
          </p:cNvSpPr>
          <p:nvPr>
            <p:ph type="title"/>
          </p:nvPr>
        </p:nvSpPr>
        <p:spPr>
          <a:xfrm rot="5400000">
            <a:off x="9054758" y="3752636"/>
            <a:ext cx="5367647" cy="460476"/>
          </a:xfrm>
        </p:spPr>
        <p:txBody>
          <a:bodyPr>
            <a:noAutofit/>
          </a:bodyPr>
          <a:lstStyle>
            <a:lvl1pPr marL="0" marR="0" indent="0" algn="l" defTabSz="914400" rtl="0" eaLnBrk="1" fontAlgn="b" latinLnBrk="0" hangingPunct="1">
              <a:lnSpc>
                <a:spcPct val="90000"/>
              </a:lnSpc>
              <a:spcBef>
                <a:spcPct val="0"/>
              </a:spcBef>
              <a:spcAft>
                <a:spcPts val="0"/>
              </a:spcAft>
              <a:buClrTx/>
              <a:buSzTx/>
              <a:buFontTx/>
              <a:buNone/>
              <a:tabLst/>
              <a:defRPr lang="es-MX" sz="2800" b="1" kern="1200" cap="all" baseline="0" dirty="0">
                <a:solidFill>
                  <a:schemeClr val="tx1"/>
                </a:solidFill>
                <a:latin typeface="+mn-lt"/>
                <a:ea typeface="+mn-ea"/>
                <a:cs typeface="+mn-cs"/>
              </a:defRPr>
            </a:lvl1pPr>
          </a:lstStyle>
          <a:p>
            <a:pPr fontAlgn="b"/>
            <a:r>
              <a:rPr lang="es-ES" dirty="0"/>
              <a:t>Haga clic para modificar el estilo de título del patrón</a:t>
            </a:r>
            <a:endParaRPr lang="es-MX" dirty="0"/>
          </a:p>
        </p:txBody>
      </p:sp>
    </p:spTree>
    <p:extLst>
      <p:ext uri="{BB962C8B-B14F-4D97-AF65-F5344CB8AC3E}">
        <p14:creationId xmlns:p14="http://schemas.microsoft.com/office/powerpoint/2010/main" val="4231638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L">
    <p:spTree>
      <p:nvGrpSpPr>
        <p:cNvPr id="1" name=""/>
        <p:cNvGrpSpPr/>
        <p:nvPr/>
      </p:nvGrpSpPr>
      <p:grpSpPr>
        <a:xfrm>
          <a:off x="0" y="0"/>
          <a:ext cx="0" cy="0"/>
          <a:chOff x="0" y="0"/>
          <a:chExt cx="0" cy="0"/>
        </a:xfrm>
      </p:grpSpPr>
      <p:pic>
        <p:nvPicPr>
          <p:cNvPr id="21" name="Imagen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89298" y="3947975"/>
            <a:ext cx="5159248" cy="1858671"/>
          </a:xfrm>
          <a:prstGeom prst="rect">
            <a:avLst/>
          </a:prstGeom>
        </p:spPr>
      </p:pic>
      <p:pic>
        <p:nvPicPr>
          <p:cNvPr id="4" name="Imagen 19">
            <a:extLst>
              <a:ext uri="{FF2B5EF4-FFF2-40B4-BE49-F238E27FC236}">
                <a16:creationId xmlns:a16="http://schemas.microsoft.com/office/drawing/2014/main" xmlns="" id="{1D7C5085-D75A-46A5-A1A4-D02CF097444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256" y="0"/>
            <a:ext cx="1107747" cy="6731000"/>
          </a:xfrm>
          <a:prstGeom prst="rect">
            <a:avLst/>
          </a:prstGeom>
        </p:spPr>
      </p:pic>
    </p:spTree>
    <p:extLst>
      <p:ext uri="{BB962C8B-B14F-4D97-AF65-F5344CB8AC3E}">
        <p14:creationId xmlns:p14="http://schemas.microsoft.com/office/powerpoint/2010/main" val="4228018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45C3DF-27B1-4AF6-9CDC-E6E4A59E6E4B}" type="datetimeFigureOut">
              <a:rPr lang="es-MX" smtClean="0">
                <a:solidFill>
                  <a:prstClr val="black">
                    <a:tint val="75000"/>
                  </a:prstClr>
                </a:solidFill>
              </a:rPr>
              <a:pPr/>
              <a:t>09/03/2020</a:t>
            </a:fld>
            <a:endParaRPr lang="es-MX" dirty="0">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A6087-EBE0-45B9-9ED7-15101F29320D}"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162317328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5" r:id="rId3"/>
    <p:sldLayoutId id="2147483676" r:id="rId4"/>
    <p:sldLayoutId id="2147483677" r:id="rId5"/>
    <p:sldLayoutId id="214748367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4 Imagen">
            <a:extLst>
              <a:ext uri="{FF2B5EF4-FFF2-40B4-BE49-F238E27FC236}">
                <a16:creationId xmlns:a16="http://schemas.microsoft.com/office/drawing/2014/main" xmlns="" id="{51973C65-8808-4EDE-A678-C98BC8A29E8D}"/>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r="2033"/>
          <a:stretch/>
        </p:blipFill>
        <p:spPr>
          <a:xfrm>
            <a:off x="1814325" y="242052"/>
            <a:ext cx="9754302" cy="2419637"/>
          </a:xfrm>
          <a:prstGeom prst="rect">
            <a:avLst/>
          </a:prstGeom>
          <a:noFill/>
          <a:ln>
            <a:noFill/>
          </a:ln>
        </p:spPr>
      </p:pic>
      <p:sp>
        <p:nvSpPr>
          <p:cNvPr id="4" name="1 Título"/>
          <p:cNvSpPr>
            <a:spLocks noGrp="1"/>
          </p:cNvSpPr>
          <p:nvPr>
            <p:ph type="ctrTitle"/>
          </p:nvPr>
        </p:nvSpPr>
        <p:spPr>
          <a:xfrm>
            <a:off x="1479816" y="3674376"/>
            <a:ext cx="9757144" cy="1675403"/>
          </a:xfrm>
        </p:spPr>
        <p:txBody>
          <a:bodyPr>
            <a:normAutofit fontScale="90000"/>
          </a:bodyPr>
          <a:lstStyle/>
          <a:p>
            <a:r>
              <a:rPr lang="es-CO" dirty="0" smtClean="0"/>
              <a:t/>
            </a:r>
            <a:br>
              <a:rPr lang="es-CO" dirty="0" smtClean="0"/>
            </a:br>
            <a:r>
              <a:rPr lang="es-CO" dirty="0" smtClean="0"/>
              <a:t>resolución metropolitana 901 de 2019</a:t>
            </a:r>
            <a:endParaRPr lang="es-CO" dirty="0"/>
          </a:p>
        </p:txBody>
      </p:sp>
    </p:spTree>
    <p:extLst>
      <p:ext uri="{BB962C8B-B14F-4D97-AF65-F5344CB8AC3E}">
        <p14:creationId xmlns:p14="http://schemas.microsoft.com/office/powerpoint/2010/main" val="89086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99411" y="566456"/>
            <a:ext cx="10892589" cy="460476"/>
          </a:xfrm>
        </p:spPr>
        <p:txBody>
          <a:bodyPr/>
          <a:lstStyle/>
          <a:p>
            <a:r>
              <a:rPr lang="es-CO" sz="4400" dirty="0"/>
              <a:t>RESOLUCIÓN</a:t>
            </a:r>
            <a:r>
              <a:rPr lang="es-CO" dirty="0"/>
              <a:t> </a:t>
            </a:r>
            <a:r>
              <a:rPr lang="es-CO" sz="4400" dirty="0"/>
              <a:t>METROPOLITANA 901 DE 2019</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7488" y="1863725"/>
            <a:ext cx="10190032" cy="4110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8770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16484" y="2024411"/>
            <a:ext cx="6316003" cy="749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1 Título"/>
          <p:cNvSpPr>
            <a:spLocks noGrp="1"/>
          </p:cNvSpPr>
          <p:nvPr>
            <p:ph type="title"/>
          </p:nvPr>
        </p:nvSpPr>
        <p:spPr>
          <a:xfrm>
            <a:off x="1299411" y="546136"/>
            <a:ext cx="10892589" cy="460476"/>
          </a:xfrm>
        </p:spPr>
        <p:txBody>
          <a:bodyPr/>
          <a:lstStyle/>
          <a:p>
            <a:r>
              <a:rPr lang="es-CO" sz="4400" dirty="0"/>
              <a:t>RESOLUCIÓN</a:t>
            </a:r>
            <a:r>
              <a:rPr lang="es-CO" dirty="0"/>
              <a:t> </a:t>
            </a:r>
            <a:r>
              <a:rPr lang="es-CO" sz="4400" dirty="0"/>
              <a:t>METROPOLITANA 901 DE 2019</a:t>
            </a:r>
          </a:p>
        </p:txBody>
      </p:sp>
    </p:spTree>
    <p:extLst>
      <p:ext uri="{BB962C8B-B14F-4D97-AF65-F5344CB8AC3E}">
        <p14:creationId xmlns:p14="http://schemas.microsoft.com/office/powerpoint/2010/main" val="2687987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FAA6F962-8025-4962-9B81-BD442D4F8AB7}"/>
              </a:ext>
            </a:extLst>
          </p:cNvPr>
          <p:cNvSpPr/>
          <p:nvPr/>
        </p:nvSpPr>
        <p:spPr>
          <a:xfrm>
            <a:off x="7918693" y="2659559"/>
            <a:ext cx="3373084" cy="769441"/>
          </a:xfrm>
          <a:prstGeom prst="rect">
            <a:avLst/>
          </a:prstGeom>
        </p:spPr>
        <p:txBody>
          <a:bodyPr wrap="square">
            <a:spAutoFit/>
          </a:bodyPr>
          <a:lstStyle/>
          <a:p>
            <a:r>
              <a:rPr lang="es-ES" sz="4400" b="1" dirty="0">
                <a:solidFill>
                  <a:srgbClr val="12622C"/>
                </a:solidFill>
                <a:latin typeface="Arial" panose="020B0604020202020204" pitchFamily="34" charset="0"/>
                <a:cs typeface="Arial" panose="020B0604020202020204" pitchFamily="34" charset="0"/>
              </a:rPr>
              <a:t>¡GRACIAS!</a:t>
            </a:r>
            <a:endParaRPr lang="es-CO" sz="4400" b="1" dirty="0"/>
          </a:p>
        </p:txBody>
      </p:sp>
    </p:spTree>
    <p:extLst>
      <p:ext uri="{BB962C8B-B14F-4D97-AF65-F5344CB8AC3E}">
        <p14:creationId xmlns:p14="http://schemas.microsoft.com/office/powerpoint/2010/main" val="3526507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a:extLst>
              <a:ext uri="{FF2B5EF4-FFF2-40B4-BE49-F238E27FC236}">
                <a16:creationId xmlns:a16="http://schemas.microsoft.com/office/drawing/2014/main" xmlns="" id="{921C1E78-C860-4CA1-A6DC-12AB47714D0B}"/>
              </a:ext>
            </a:extLst>
          </p:cNvPr>
          <p:cNvSpPr txBox="1">
            <a:spLocks/>
          </p:cNvSpPr>
          <p:nvPr/>
        </p:nvSpPr>
        <p:spPr>
          <a:xfrm>
            <a:off x="1299411" y="537542"/>
            <a:ext cx="10892589" cy="880441"/>
          </a:xfrm>
          <a:prstGeom prst="rect">
            <a:avLst/>
          </a:prstGeom>
          <a:solidFill>
            <a:schemeClr val="bg1">
              <a:lumMod val="65000"/>
            </a:schemeClr>
          </a:solidFill>
        </p:spPr>
        <p:txBody>
          <a:bodyPr vert="horz" lIns="91440" tIns="45720" rIns="91440" bIns="45720" rtlCol="0" anchor="t">
            <a:normAutofit fontScale="92500" lnSpcReduction="10000"/>
          </a:bodyPr>
          <a:lstStyle>
            <a:lvl1pPr marL="0" algn="l" defTabSz="914400" rtl="0" eaLnBrk="1" latinLnBrk="0" hangingPunct="1">
              <a:lnSpc>
                <a:spcPct val="90000"/>
              </a:lnSpc>
              <a:spcBef>
                <a:spcPct val="0"/>
              </a:spcBef>
              <a:buNone/>
              <a:defRPr lang="es-MX" sz="4500" b="1" kern="1200" cap="all" baseline="0" dirty="0">
                <a:solidFill>
                  <a:schemeClr val="tx1"/>
                </a:solidFill>
                <a:latin typeface="+mn-lt"/>
                <a:ea typeface="+mn-ea"/>
                <a:cs typeface="+mn-cs"/>
              </a:defRPr>
            </a:lvl1pPr>
          </a:lstStyle>
          <a:p>
            <a:pPr algn="ctr"/>
            <a:r>
              <a:rPr lang="es-CO" sz="4800" dirty="0">
                <a:solidFill>
                  <a:schemeClr val="bg1"/>
                </a:solidFill>
              </a:rPr>
              <a:t>ANTECEDENTES</a:t>
            </a:r>
            <a:r>
              <a:rPr lang="es-CO" sz="1600" dirty="0"/>
              <a:t/>
            </a:r>
            <a:br>
              <a:rPr lang="es-CO" sz="1600" dirty="0"/>
            </a:br>
            <a:endParaRPr lang="es-CO"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263" y="1667193"/>
            <a:ext cx="5907087"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2 Marcador de contenido"/>
          <p:cNvSpPr txBox="1">
            <a:spLocks/>
          </p:cNvSpPr>
          <p:nvPr/>
        </p:nvSpPr>
        <p:spPr>
          <a:xfrm>
            <a:off x="1382233" y="2371095"/>
            <a:ext cx="10356111" cy="355127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CO" dirty="0" smtClean="0"/>
              <a:t>La Resolución Metropolitana 911 de 2017​ fue firmada el día 19 de mayo de 2017 y publicada en la Gaceta Oficial N° 4451 en Medellín el día 21 de junio de 2017.</a:t>
            </a:r>
          </a:p>
          <a:p>
            <a:pPr algn="just"/>
            <a:r>
              <a:rPr lang="es-CO" dirty="0" smtClean="0"/>
              <a:t> El plazo para el reporte de la información se venció el día 24 de julio de 2017.</a:t>
            </a:r>
          </a:p>
          <a:p>
            <a:pPr algn="just"/>
            <a:endParaRPr lang="es-CO" dirty="0"/>
          </a:p>
        </p:txBody>
      </p:sp>
    </p:spTree>
    <p:extLst>
      <p:ext uri="{BB962C8B-B14F-4D97-AF65-F5344CB8AC3E}">
        <p14:creationId xmlns:p14="http://schemas.microsoft.com/office/powerpoint/2010/main" val="836604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a:extLst>
              <a:ext uri="{FF2B5EF4-FFF2-40B4-BE49-F238E27FC236}">
                <a16:creationId xmlns:a16="http://schemas.microsoft.com/office/drawing/2014/main" xmlns="" id="{921C1E78-C860-4CA1-A6DC-12AB47714D0B}"/>
              </a:ext>
            </a:extLst>
          </p:cNvPr>
          <p:cNvSpPr txBox="1">
            <a:spLocks/>
          </p:cNvSpPr>
          <p:nvPr/>
        </p:nvSpPr>
        <p:spPr>
          <a:xfrm>
            <a:off x="1299411" y="537542"/>
            <a:ext cx="10892589" cy="880441"/>
          </a:xfrm>
          <a:prstGeom prst="rect">
            <a:avLst/>
          </a:prstGeom>
          <a:solidFill>
            <a:schemeClr val="bg1">
              <a:lumMod val="65000"/>
            </a:schemeClr>
          </a:solidFill>
        </p:spPr>
        <p:txBody>
          <a:bodyPr vert="horz" lIns="91440" tIns="45720" rIns="91440" bIns="45720" rtlCol="0" anchor="t">
            <a:normAutofit fontScale="92500" lnSpcReduction="10000"/>
          </a:bodyPr>
          <a:lstStyle>
            <a:lvl1pPr marL="0" algn="l" defTabSz="914400" rtl="0" eaLnBrk="1" latinLnBrk="0" hangingPunct="1">
              <a:lnSpc>
                <a:spcPct val="90000"/>
              </a:lnSpc>
              <a:spcBef>
                <a:spcPct val="0"/>
              </a:spcBef>
              <a:buNone/>
              <a:defRPr lang="es-MX" sz="4500" b="1" kern="1200" cap="all" baseline="0" dirty="0">
                <a:solidFill>
                  <a:schemeClr val="tx1"/>
                </a:solidFill>
                <a:latin typeface="+mn-lt"/>
                <a:ea typeface="+mn-ea"/>
                <a:cs typeface="+mn-cs"/>
              </a:defRPr>
            </a:lvl1pPr>
          </a:lstStyle>
          <a:p>
            <a:pPr algn="ctr"/>
            <a:r>
              <a:rPr lang="es-CO" sz="4800" dirty="0">
                <a:solidFill>
                  <a:schemeClr val="bg1"/>
                </a:solidFill>
              </a:rPr>
              <a:t>RESOLUCIÓN METROPOLITANA 901 DE 2019</a:t>
            </a:r>
            <a:r>
              <a:rPr lang="es-CO" sz="1600" dirty="0"/>
              <a:t/>
            </a:r>
            <a:br>
              <a:rPr lang="es-CO" sz="1600" dirty="0"/>
            </a:br>
            <a:endParaRPr lang="es-CO" sz="1600" dirty="0"/>
          </a:p>
        </p:txBody>
      </p:sp>
      <p:sp>
        <p:nvSpPr>
          <p:cNvPr id="4" name="2 Marcador de contenido"/>
          <p:cNvSpPr txBox="1">
            <a:spLocks/>
          </p:cNvSpPr>
          <p:nvPr/>
        </p:nvSpPr>
        <p:spPr>
          <a:xfrm>
            <a:off x="1567649" y="1741175"/>
            <a:ext cx="10356111" cy="355127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CO" smtClean="0"/>
              <a:t>La Resolución Metropolitana 901 de 2019​ fue firmada el día 26 de Abril de 2019. </a:t>
            </a:r>
          </a:p>
          <a:p>
            <a:pPr algn="just"/>
            <a:r>
              <a:rPr lang="es-CO" smtClean="0"/>
              <a:t>Publicada en la Gaceta Oficial N° 4601 en Medellín el día 2 de Mayo de 2019.</a:t>
            </a:r>
          </a:p>
          <a:p>
            <a:pPr algn="just"/>
            <a:r>
              <a:rPr lang="es-CO" smtClean="0"/>
              <a:t>“Por medio de la cual se adopta una decisión sobre la resolución Metropolitana 911 del 2017”</a:t>
            </a:r>
            <a:endParaRPr lang="es-CO" dirty="0"/>
          </a:p>
        </p:txBody>
      </p:sp>
    </p:spTree>
    <p:extLst>
      <p:ext uri="{BB962C8B-B14F-4D97-AF65-F5344CB8AC3E}">
        <p14:creationId xmlns:p14="http://schemas.microsoft.com/office/powerpoint/2010/main" val="4099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a:extLst>
              <a:ext uri="{FF2B5EF4-FFF2-40B4-BE49-F238E27FC236}">
                <a16:creationId xmlns:a16="http://schemas.microsoft.com/office/drawing/2014/main" xmlns="" id="{921C1E78-C860-4CA1-A6DC-12AB47714D0B}"/>
              </a:ext>
            </a:extLst>
          </p:cNvPr>
          <p:cNvSpPr txBox="1">
            <a:spLocks/>
          </p:cNvSpPr>
          <p:nvPr/>
        </p:nvSpPr>
        <p:spPr>
          <a:xfrm>
            <a:off x="1299411" y="537542"/>
            <a:ext cx="10892589" cy="880441"/>
          </a:xfrm>
          <a:prstGeom prst="rect">
            <a:avLst/>
          </a:prstGeom>
          <a:solidFill>
            <a:schemeClr val="bg1">
              <a:lumMod val="65000"/>
            </a:schemeClr>
          </a:solidFill>
        </p:spPr>
        <p:txBody>
          <a:bodyPr vert="horz" lIns="91440" tIns="45720" rIns="91440" bIns="45720" rtlCol="0" anchor="t">
            <a:normAutofit fontScale="92500"/>
          </a:bodyPr>
          <a:lstStyle>
            <a:lvl1pPr marL="0" algn="l" defTabSz="914400" rtl="0" eaLnBrk="1" latinLnBrk="0" hangingPunct="1">
              <a:lnSpc>
                <a:spcPct val="90000"/>
              </a:lnSpc>
              <a:spcBef>
                <a:spcPct val="0"/>
              </a:spcBef>
              <a:buNone/>
              <a:defRPr lang="es-MX" sz="4500" b="1" kern="1200" cap="all" baseline="0" dirty="0">
                <a:solidFill>
                  <a:schemeClr val="tx1"/>
                </a:solidFill>
                <a:latin typeface="+mn-lt"/>
                <a:ea typeface="+mn-ea"/>
                <a:cs typeface="+mn-cs"/>
              </a:defRPr>
            </a:lvl1pPr>
          </a:lstStyle>
          <a:p>
            <a:pPr algn="ctr"/>
            <a:r>
              <a:rPr lang="es-CO" sz="4800" b="0" cap="none" dirty="0">
                <a:solidFill>
                  <a:prstClr val="white"/>
                </a:solidFill>
              </a:rPr>
              <a:t>RESOLUCIÓN METROPOLITANA 901 DE 2019</a:t>
            </a:r>
            <a:endParaRPr lang="es-CO" sz="1600" dirty="0"/>
          </a:p>
        </p:txBody>
      </p:sp>
      <p:sp>
        <p:nvSpPr>
          <p:cNvPr id="3" name="2 Marcador de contenido"/>
          <p:cNvSpPr txBox="1">
            <a:spLocks/>
          </p:cNvSpPr>
          <p:nvPr/>
        </p:nvSpPr>
        <p:spPr>
          <a:xfrm>
            <a:off x="1382233" y="1701216"/>
            <a:ext cx="10356111" cy="41785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CO" dirty="0" smtClean="0"/>
              <a:t>Esta Resolución busca que todas las empresas</a:t>
            </a:r>
            <a:r>
              <a:rPr lang="es-CO" u="sng" dirty="0" smtClean="0"/>
              <a:t> que el ámbito de aplicación se circunscribe solo a </a:t>
            </a:r>
            <a:r>
              <a:rPr lang="es-CO" b="1" u="sng" dirty="0" smtClean="0"/>
              <a:t>empresas medianas o grandes</a:t>
            </a:r>
            <a:r>
              <a:rPr lang="es-CO" b="1" dirty="0" smtClean="0"/>
              <a:t>, </a:t>
            </a:r>
            <a:r>
              <a:rPr lang="es-CO" dirty="0" smtClean="0"/>
              <a:t>que realicen operaciones de transporte de carga o que contraten este tipo de servicios para su realización en la jurisdicción del Área Metropolitana del Valle de </a:t>
            </a:r>
            <a:r>
              <a:rPr lang="es-CO" dirty="0" err="1" smtClean="0"/>
              <a:t>Aburrá</a:t>
            </a:r>
            <a:r>
              <a:rPr lang="es-CO" dirty="0" smtClean="0"/>
              <a:t>, reporten a esta Entidad: Exclusivamente en el aplicativo “Registro Metropolitano de Transporte de Carga”.</a:t>
            </a:r>
            <a:endParaRPr lang="es-CO" dirty="0"/>
          </a:p>
        </p:txBody>
      </p:sp>
    </p:spTree>
    <p:extLst>
      <p:ext uri="{BB962C8B-B14F-4D97-AF65-F5344CB8AC3E}">
        <p14:creationId xmlns:p14="http://schemas.microsoft.com/office/powerpoint/2010/main" val="1814859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a:extLst>
              <a:ext uri="{FF2B5EF4-FFF2-40B4-BE49-F238E27FC236}">
                <a16:creationId xmlns:a16="http://schemas.microsoft.com/office/drawing/2014/main" xmlns="" id="{921C1E78-C860-4CA1-A6DC-12AB47714D0B}"/>
              </a:ext>
            </a:extLst>
          </p:cNvPr>
          <p:cNvSpPr txBox="1">
            <a:spLocks/>
          </p:cNvSpPr>
          <p:nvPr/>
        </p:nvSpPr>
        <p:spPr>
          <a:xfrm>
            <a:off x="1299411" y="537542"/>
            <a:ext cx="10892589" cy="880441"/>
          </a:xfrm>
          <a:prstGeom prst="rect">
            <a:avLst/>
          </a:prstGeom>
          <a:solidFill>
            <a:schemeClr val="bg1">
              <a:lumMod val="65000"/>
            </a:schemeClr>
          </a:solidFill>
        </p:spPr>
        <p:txBody>
          <a:bodyPr vert="horz" lIns="91440" tIns="45720" rIns="91440" bIns="45720" rtlCol="0" anchor="t">
            <a:normAutofit fontScale="62500" lnSpcReduction="20000"/>
          </a:bodyPr>
          <a:lstStyle>
            <a:lvl1pPr marL="0" algn="l" defTabSz="914400" rtl="0" eaLnBrk="1" latinLnBrk="0" hangingPunct="1">
              <a:lnSpc>
                <a:spcPct val="90000"/>
              </a:lnSpc>
              <a:spcBef>
                <a:spcPct val="0"/>
              </a:spcBef>
              <a:buNone/>
              <a:defRPr lang="es-MX" sz="4500" b="1" kern="1200" cap="all" baseline="0" dirty="0">
                <a:solidFill>
                  <a:schemeClr val="tx1"/>
                </a:solidFill>
                <a:latin typeface="+mn-lt"/>
                <a:ea typeface="+mn-ea"/>
                <a:cs typeface="+mn-cs"/>
              </a:defRPr>
            </a:lvl1pPr>
          </a:lstStyle>
          <a:p>
            <a:pPr algn="ctr"/>
            <a:r>
              <a:rPr lang="es-CO" sz="4800" dirty="0">
                <a:solidFill>
                  <a:schemeClr val="bg1"/>
                </a:solidFill>
              </a:rPr>
              <a:t>Clasificación empresas (dECRETO 957 de 2019 del MINISTERIO DE COMERCIO, INDUSTRIA Y TURISMO)</a:t>
            </a:r>
            <a:r>
              <a:rPr lang="es-CO" sz="1600" dirty="0"/>
              <a:t/>
            </a:r>
            <a:br>
              <a:rPr lang="es-CO" sz="1600" dirty="0"/>
            </a:br>
            <a:endParaRPr lang="es-CO" sz="1600" dirty="0"/>
          </a:p>
        </p:txBody>
      </p:sp>
      <p:sp>
        <p:nvSpPr>
          <p:cNvPr id="2" name="Rectángulo 1">
            <a:extLst>
              <a:ext uri="{FF2B5EF4-FFF2-40B4-BE49-F238E27FC236}">
                <a16:creationId xmlns:a16="http://schemas.microsoft.com/office/drawing/2014/main" xmlns="" id="{E8161610-62F3-4676-AF8C-05DCF63A3C82}"/>
              </a:ext>
            </a:extLst>
          </p:cNvPr>
          <p:cNvSpPr/>
          <p:nvPr/>
        </p:nvSpPr>
        <p:spPr>
          <a:xfrm>
            <a:off x="1828800" y="2005373"/>
            <a:ext cx="9925878" cy="3441391"/>
          </a:xfrm>
          <a:prstGeom prst="rect">
            <a:avLst/>
          </a:prstGeom>
        </p:spPr>
        <p:txBody>
          <a:bodyPr wrap="square">
            <a:spAutoFit/>
          </a:bodyPr>
          <a:lstStyle/>
          <a:p>
            <a:pPr algn="just">
              <a:lnSpc>
                <a:spcPct val="107000"/>
              </a:lnSpc>
              <a:spcAft>
                <a:spcPts val="800"/>
              </a:spcAft>
            </a:pPr>
            <a:r>
              <a:rPr lang="es-CO" sz="2400" b="1" dirty="0">
                <a:solidFill>
                  <a:srgbClr val="000000"/>
                </a:solidFill>
                <a:ea typeface="Calibri" panose="020F0502020204030204" pitchFamily="34" charset="0"/>
                <a:cs typeface="Times New Roman" panose="02020603050405020304" pitchFamily="18" charset="0"/>
              </a:rPr>
              <a:t>Artículo 2.2.1.13.2.1. </a:t>
            </a:r>
            <a:r>
              <a:rPr lang="es-CO" sz="2400" dirty="0">
                <a:solidFill>
                  <a:srgbClr val="000000"/>
                </a:solidFill>
                <a:ea typeface="Calibri" panose="020F0502020204030204" pitchFamily="34" charset="0"/>
                <a:cs typeface="Times New Roman" panose="02020603050405020304" pitchFamily="18" charset="0"/>
              </a:rPr>
              <a:t>Criterio para la clasificación del tamaño empresarial. Para efectos de la clasificación del tamaño empresarial se tendrá como </a:t>
            </a:r>
            <a:r>
              <a:rPr lang="es-CO" sz="2400" u="sng" dirty="0">
                <a:solidFill>
                  <a:srgbClr val="000000"/>
                </a:solidFill>
                <a:ea typeface="Calibri" panose="020F0502020204030204" pitchFamily="34" charset="0"/>
                <a:cs typeface="Times New Roman" panose="02020603050405020304" pitchFamily="18" charset="0"/>
              </a:rPr>
              <a:t>criterio exclusivo </a:t>
            </a:r>
            <a:r>
              <a:rPr lang="es-CO" sz="2400" dirty="0">
                <a:solidFill>
                  <a:srgbClr val="000000"/>
                </a:solidFill>
                <a:ea typeface="Calibri" panose="020F0502020204030204" pitchFamily="34" charset="0"/>
                <a:cs typeface="Times New Roman" panose="02020603050405020304" pitchFamily="18" charset="0"/>
              </a:rPr>
              <a:t>los ingresos por actividades ordinarias anuales de la respectiva empresa. </a:t>
            </a:r>
            <a:endParaRPr lang="es-CO" sz="2400" dirty="0">
              <a:ea typeface="Calibri" panose="020F0502020204030204" pitchFamily="34" charset="0"/>
              <a:cs typeface="Times New Roman" panose="02020603050405020304" pitchFamily="18" charset="0"/>
            </a:endParaRPr>
          </a:p>
          <a:p>
            <a:pPr algn="just">
              <a:lnSpc>
                <a:spcPct val="107000"/>
              </a:lnSpc>
              <a:spcAft>
                <a:spcPts val="800"/>
              </a:spcAft>
            </a:pPr>
            <a:endParaRPr lang="es-CO" sz="2400" dirty="0">
              <a:solidFill>
                <a:srgbClr val="000000"/>
              </a:solidFill>
              <a:ea typeface="Calibri" panose="020F0502020204030204" pitchFamily="34" charset="0"/>
              <a:cs typeface="Times New Roman" panose="02020603050405020304" pitchFamily="18" charset="0"/>
            </a:endParaRPr>
          </a:p>
          <a:p>
            <a:pPr algn="just">
              <a:lnSpc>
                <a:spcPct val="107000"/>
              </a:lnSpc>
              <a:spcAft>
                <a:spcPts val="800"/>
              </a:spcAft>
            </a:pPr>
            <a:r>
              <a:rPr lang="es-CO" sz="2400" dirty="0">
                <a:solidFill>
                  <a:srgbClr val="000000"/>
                </a:solidFill>
                <a:ea typeface="Calibri" panose="020F0502020204030204" pitchFamily="34" charset="0"/>
                <a:cs typeface="Times New Roman" panose="02020603050405020304" pitchFamily="18" charset="0"/>
              </a:rPr>
              <a:t>El nivel de ingresos por actividades ordinarias anuales con base en el cual se determina el tamaño empresarial, variará dependiendo del sector económico en el cual la empresa desarrolle su actividad .</a:t>
            </a:r>
            <a:endParaRPr lang="es-CO" sz="2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2263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a:extLst>
              <a:ext uri="{FF2B5EF4-FFF2-40B4-BE49-F238E27FC236}">
                <a16:creationId xmlns:a16="http://schemas.microsoft.com/office/drawing/2014/main" xmlns="" id="{921C1E78-C860-4CA1-A6DC-12AB47714D0B}"/>
              </a:ext>
            </a:extLst>
          </p:cNvPr>
          <p:cNvSpPr txBox="1">
            <a:spLocks/>
          </p:cNvSpPr>
          <p:nvPr/>
        </p:nvSpPr>
        <p:spPr>
          <a:xfrm>
            <a:off x="1299411" y="383562"/>
            <a:ext cx="10892589" cy="880441"/>
          </a:xfrm>
          <a:prstGeom prst="rect">
            <a:avLst/>
          </a:prstGeom>
          <a:solidFill>
            <a:schemeClr val="bg1">
              <a:lumMod val="65000"/>
            </a:schemeClr>
          </a:solidFill>
        </p:spPr>
        <p:txBody>
          <a:bodyPr vert="horz" lIns="91440" tIns="45720" rIns="91440" bIns="45720" rtlCol="0" anchor="t">
            <a:normAutofit fontScale="62500" lnSpcReduction="20000"/>
          </a:bodyPr>
          <a:lstStyle>
            <a:lvl1pPr marL="0" algn="l" defTabSz="914400" rtl="0" eaLnBrk="1" latinLnBrk="0" hangingPunct="1">
              <a:lnSpc>
                <a:spcPct val="90000"/>
              </a:lnSpc>
              <a:spcBef>
                <a:spcPct val="0"/>
              </a:spcBef>
              <a:buNone/>
              <a:defRPr lang="es-MX" sz="4500" b="1" kern="1200" cap="all" baseline="0" dirty="0">
                <a:solidFill>
                  <a:schemeClr val="tx1"/>
                </a:solidFill>
                <a:latin typeface="+mn-lt"/>
                <a:ea typeface="+mn-ea"/>
                <a:cs typeface="+mn-cs"/>
              </a:defRPr>
            </a:lvl1pPr>
          </a:lstStyle>
          <a:p>
            <a:pPr algn="ctr"/>
            <a:r>
              <a:rPr lang="es-CO" sz="4800" dirty="0">
                <a:solidFill>
                  <a:schemeClr val="bg1"/>
                </a:solidFill>
              </a:rPr>
              <a:t>Clasificación empresas (dECRETO 957 de 2019 del MINISTERIO DE COMERCIO, INDUSTRIA Y TURISMO)</a:t>
            </a:r>
            <a:r>
              <a:rPr lang="es-CO" sz="1600" dirty="0"/>
              <a:t/>
            </a:r>
            <a:br>
              <a:rPr lang="es-CO" sz="1600" dirty="0"/>
            </a:br>
            <a:endParaRPr lang="es-CO" sz="1600" dirty="0"/>
          </a:p>
        </p:txBody>
      </p:sp>
      <p:graphicFrame>
        <p:nvGraphicFramePr>
          <p:cNvPr id="2" name="Tabla 1">
            <a:extLst>
              <a:ext uri="{FF2B5EF4-FFF2-40B4-BE49-F238E27FC236}">
                <a16:creationId xmlns:a16="http://schemas.microsoft.com/office/drawing/2014/main" xmlns="" id="{BFBC45D7-C90E-432F-B3DF-6997C9D8FE8C}"/>
              </a:ext>
            </a:extLst>
          </p:cNvPr>
          <p:cNvGraphicFramePr>
            <a:graphicFrameLocks noGrp="1"/>
          </p:cNvGraphicFramePr>
          <p:nvPr>
            <p:extLst>
              <p:ext uri="{D42A27DB-BD31-4B8C-83A1-F6EECF244321}">
                <p14:modId xmlns:p14="http://schemas.microsoft.com/office/powerpoint/2010/main" val="3463020470"/>
              </p:ext>
            </p:extLst>
          </p:nvPr>
        </p:nvGraphicFramePr>
        <p:xfrm>
          <a:off x="1842053" y="1672963"/>
          <a:ext cx="9369286" cy="3397108"/>
        </p:xfrm>
        <a:graphic>
          <a:graphicData uri="http://schemas.openxmlformats.org/drawingml/2006/table">
            <a:tbl>
              <a:tblPr firstRow="1" firstCol="1" bandRow="1">
                <a:tableStyleId>{5C22544A-7EE6-4342-B048-85BDC9FD1C3A}</a:tableStyleId>
              </a:tblPr>
              <a:tblGrid>
                <a:gridCol w="2248510">
                  <a:extLst>
                    <a:ext uri="{9D8B030D-6E8A-4147-A177-3AD203B41FA5}">
                      <a16:colId xmlns:a16="http://schemas.microsoft.com/office/drawing/2014/main" xmlns="" val="443080684"/>
                    </a:ext>
                  </a:extLst>
                </a:gridCol>
                <a:gridCol w="2248510">
                  <a:extLst>
                    <a:ext uri="{9D8B030D-6E8A-4147-A177-3AD203B41FA5}">
                      <a16:colId xmlns:a16="http://schemas.microsoft.com/office/drawing/2014/main" xmlns="" val="1898322511"/>
                    </a:ext>
                  </a:extLst>
                </a:gridCol>
                <a:gridCol w="2436133">
                  <a:extLst>
                    <a:ext uri="{9D8B030D-6E8A-4147-A177-3AD203B41FA5}">
                      <a16:colId xmlns:a16="http://schemas.microsoft.com/office/drawing/2014/main" xmlns="" val="1244614038"/>
                    </a:ext>
                  </a:extLst>
                </a:gridCol>
                <a:gridCol w="2436133">
                  <a:extLst>
                    <a:ext uri="{9D8B030D-6E8A-4147-A177-3AD203B41FA5}">
                      <a16:colId xmlns:a16="http://schemas.microsoft.com/office/drawing/2014/main" xmlns="" val="1215963082"/>
                    </a:ext>
                  </a:extLst>
                </a:gridCol>
              </a:tblGrid>
              <a:tr h="182926">
                <a:tc rowSpan="2">
                  <a:txBody>
                    <a:bodyPr/>
                    <a:lstStyle/>
                    <a:p>
                      <a:pPr algn="ctr">
                        <a:lnSpc>
                          <a:spcPct val="107000"/>
                        </a:lnSpc>
                        <a:spcAft>
                          <a:spcPts val="0"/>
                        </a:spcAft>
                      </a:pPr>
                      <a:r>
                        <a:rPr lang="es-CO" sz="1800" dirty="0">
                          <a:effectLst/>
                        </a:rPr>
                        <a:t>SECTOR</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lnSpc>
                          <a:spcPct val="107000"/>
                        </a:lnSpc>
                        <a:spcAft>
                          <a:spcPts val="0"/>
                        </a:spcAft>
                      </a:pPr>
                      <a:r>
                        <a:rPr lang="es-CO" sz="1800">
                          <a:effectLst/>
                        </a:rPr>
                        <a:t>CLASIFICACIÓN EMPRESA</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xmlns="" val="290048444"/>
                  </a:ext>
                </a:extLst>
              </a:tr>
              <a:tr h="434718">
                <a:tc vMerge="1">
                  <a:txBody>
                    <a:bodyPr/>
                    <a:lstStyle/>
                    <a:p>
                      <a:endParaRPr lang="es-CO"/>
                    </a:p>
                  </a:txBody>
                  <a:tcPr/>
                </a:tc>
                <a:tc>
                  <a:txBody>
                    <a:bodyPr/>
                    <a:lstStyle/>
                    <a:p>
                      <a:pPr algn="ctr">
                        <a:lnSpc>
                          <a:spcPct val="107000"/>
                        </a:lnSpc>
                        <a:spcAft>
                          <a:spcPts val="0"/>
                        </a:spcAft>
                      </a:pPr>
                      <a:r>
                        <a:rPr lang="es-CO" sz="1800" b="1" dirty="0">
                          <a:effectLst/>
                        </a:rPr>
                        <a:t>Microempresa</a:t>
                      </a: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800" b="1" dirty="0">
                          <a:effectLst/>
                        </a:rPr>
                        <a:t>Pequeña</a:t>
                      </a: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800" b="1" dirty="0">
                          <a:effectLst/>
                        </a:rPr>
                        <a:t>Mediana</a:t>
                      </a: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58183948"/>
                  </a:ext>
                </a:extLst>
              </a:tr>
              <a:tr h="889631">
                <a:tc>
                  <a:txBody>
                    <a:bodyPr/>
                    <a:lstStyle/>
                    <a:p>
                      <a:pPr algn="just">
                        <a:lnSpc>
                          <a:spcPct val="107000"/>
                        </a:lnSpc>
                        <a:spcAft>
                          <a:spcPts val="0"/>
                        </a:spcAft>
                      </a:pPr>
                      <a:r>
                        <a:rPr lang="es-CO" sz="1800" dirty="0">
                          <a:effectLst/>
                        </a:rPr>
                        <a:t>Manufacturero</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O" sz="1800" dirty="0">
                          <a:effectLst/>
                        </a:rPr>
                        <a:t>Ingresos ≤ 23.563 UVT</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O" sz="1800">
                          <a:effectLst/>
                        </a:rPr>
                        <a:t>23.563 UVT &gt; ingresos ≤ 204.995 UVT</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O" sz="1800">
                          <a:effectLst/>
                        </a:rPr>
                        <a:t>204.995 UVT &gt; ingresos ≤ 1.736.565 UVT</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97232449"/>
                  </a:ext>
                </a:extLst>
              </a:tr>
              <a:tr h="889631">
                <a:tc>
                  <a:txBody>
                    <a:bodyPr/>
                    <a:lstStyle/>
                    <a:p>
                      <a:pPr algn="just">
                        <a:lnSpc>
                          <a:spcPct val="107000"/>
                        </a:lnSpc>
                        <a:spcAft>
                          <a:spcPts val="0"/>
                        </a:spcAft>
                      </a:pPr>
                      <a:r>
                        <a:rPr lang="es-CO" sz="1800">
                          <a:effectLst/>
                        </a:rPr>
                        <a:t>Servicios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O" sz="1800">
                          <a:effectLst/>
                        </a:rPr>
                        <a:t>Ingresos ≤ 32.988 UVT</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O" sz="1800">
                          <a:effectLst/>
                        </a:rPr>
                        <a:t>32.988 UVT &gt; ingresos ≤ 131.951 UVT</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O" sz="1800">
                          <a:effectLst/>
                        </a:rPr>
                        <a:t>131.951 UVT &gt; ingresos ≤ 483.034 UVT</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06512751"/>
                  </a:ext>
                </a:extLst>
              </a:tr>
              <a:tr h="889631">
                <a:tc>
                  <a:txBody>
                    <a:bodyPr/>
                    <a:lstStyle/>
                    <a:p>
                      <a:pPr algn="just">
                        <a:lnSpc>
                          <a:spcPct val="107000"/>
                        </a:lnSpc>
                        <a:spcAft>
                          <a:spcPts val="0"/>
                        </a:spcAft>
                      </a:pPr>
                      <a:r>
                        <a:rPr lang="es-CO" sz="1800" dirty="0">
                          <a:effectLst/>
                        </a:rPr>
                        <a:t>Comercio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O" sz="1800">
                          <a:effectLst/>
                        </a:rPr>
                        <a:t>Ingresos ≤ 44.769 UVT</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O" sz="1800">
                          <a:effectLst/>
                        </a:rPr>
                        <a:t>44.769 UVT &gt; ingresos ≤ 431.196 UVT</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O" sz="1800" dirty="0">
                          <a:effectLst/>
                        </a:rPr>
                        <a:t>431.196 UVT &gt; ingresos ≤ 2.160.692 UVT</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96823695"/>
                  </a:ext>
                </a:extLst>
              </a:tr>
            </a:tbl>
          </a:graphicData>
        </a:graphic>
      </p:graphicFrame>
      <p:sp>
        <p:nvSpPr>
          <p:cNvPr id="3" name="Rectángulo 2">
            <a:extLst>
              <a:ext uri="{FF2B5EF4-FFF2-40B4-BE49-F238E27FC236}">
                <a16:creationId xmlns:a16="http://schemas.microsoft.com/office/drawing/2014/main" xmlns="" id="{8071810C-735D-4532-8D93-C8293E60233C}"/>
              </a:ext>
            </a:extLst>
          </p:cNvPr>
          <p:cNvSpPr/>
          <p:nvPr/>
        </p:nvSpPr>
        <p:spPr>
          <a:xfrm>
            <a:off x="2498035" y="1299206"/>
            <a:ext cx="8057322" cy="373757"/>
          </a:xfrm>
          <a:prstGeom prst="rect">
            <a:avLst/>
          </a:prstGeom>
        </p:spPr>
        <p:txBody>
          <a:bodyPr wrap="square">
            <a:spAutoFit/>
          </a:bodyPr>
          <a:lstStyle/>
          <a:p>
            <a:pPr algn="just">
              <a:lnSpc>
                <a:spcPct val="107000"/>
              </a:lnSpc>
              <a:spcAft>
                <a:spcPts val="0"/>
              </a:spcAft>
            </a:pPr>
            <a:r>
              <a:rPr lang="es-CO" b="1" dirty="0">
                <a:solidFill>
                  <a:srgbClr val="000000"/>
                </a:solidFill>
                <a:latin typeface="Arial" panose="020B0604020202020204" pitchFamily="34" charset="0"/>
                <a:ea typeface="Calibri" panose="020F0502020204030204" pitchFamily="34" charset="0"/>
                <a:cs typeface="Times New Roman" panose="02020603050405020304" pitchFamily="18" charset="0"/>
              </a:rPr>
              <a:t>Artículo 2.2.1.13.2.2. Rangos para la Definición del Tamaño Empresarial</a:t>
            </a:r>
            <a:endParaRPr lang="es-CO"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a:extLst>
              <a:ext uri="{FF2B5EF4-FFF2-40B4-BE49-F238E27FC236}">
                <a16:creationId xmlns:a16="http://schemas.microsoft.com/office/drawing/2014/main" xmlns="" id="{D5F4FE4E-D987-488A-8791-FDB89B47EC23}"/>
              </a:ext>
            </a:extLst>
          </p:cNvPr>
          <p:cNvSpPr/>
          <p:nvPr/>
        </p:nvSpPr>
        <p:spPr>
          <a:xfrm>
            <a:off x="1842053" y="5057054"/>
            <a:ext cx="9369286" cy="720454"/>
          </a:xfrm>
          <a:prstGeom prst="rect">
            <a:avLst/>
          </a:prstGeom>
        </p:spPr>
        <p:txBody>
          <a:bodyPr wrap="square">
            <a:spAutoFit/>
          </a:bodyPr>
          <a:lstStyle/>
          <a:p>
            <a:pPr algn="just">
              <a:lnSpc>
                <a:spcPct val="107000"/>
              </a:lnSpc>
              <a:spcAft>
                <a:spcPts val="0"/>
              </a:spcAft>
            </a:pPr>
            <a:r>
              <a:rPr lang="es-CO" sz="1300" b="1" dirty="0">
                <a:solidFill>
                  <a:srgbClr val="000000"/>
                </a:solidFill>
                <a:ea typeface="Calibri" panose="020F0502020204030204" pitchFamily="34" charset="0"/>
                <a:cs typeface="Times New Roman" panose="02020603050405020304" pitchFamily="18" charset="0"/>
              </a:rPr>
              <a:t>UVT: Unidades de Valor Tributario. La finalidad es estandarizar y homogeneizar los distintos valores tributarios en Colombia.</a:t>
            </a:r>
            <a:endParaRPr lang="es-CO" sz="1300" b="1" dirty="0">
              <a:ea typeface="Calibri" panose="020F0502020204030204" pitchFamily="34" charset="0"/>
              <a:cs typeface="Times New Roman" panose="02020603050405020304" pitchFamily="18" charset="0"/>
            </a:endParaRPr>
          </a:p>
          <a:p>
            <a:pPr algn="just">
              <a:lnSpc>
                <a:spcPct val="107000"/>
              </a:lnSpc>
              <a:spcAft>
                <a:spcPts val="0"/>
              </a:spcAft>
            </a:pPr>
            <a:r>
              <a:rPr lang="es-CO" sz="1300" b="1" dirty="0">
                <a:solidFill>
                  <a:srgbClr val="000000"/>
                </a:solidFill>
                <a:ea typeface="Calibri" panose="020F0502020204030204" pitchFamily="34" charset="0"/>
                <a:cs typeface="Times New Roman" panose="02020603050405020304" pitchFamily="18" charset="0"/>
              </a:rPr>
              <a:t>Para el año 2019: $34.270 </a:t>
            </a:r>
            <a:endParaRPr lang="es-CO" sz="1300" b="1" dirty="0">
              <a:ea typeface="Calibri" panose="020F0502020204030204" pitchFamily="34" charset="0"/>
              <a:cs typeface="Times New Roman" panose="02020603050405020304" pitchFamily="18" charset="0"/>
            </a:endParaRPr>
          </a:p>
          <a:p>
            <a:pPr algn="just"/>
            <a:r>
              <a:rPr lang="es-CO" sz="1300" b="1" dirty="0">
                <a:solidFill>
                  <a:srgbClr val="000000"/>
                </a:solidFill>
                <a:ea typeface="Calibri" panose="020F0502020204030204" pitchFamily="34" charset="0"/>
              </a:rPr>
              <a:t>Para el año 2020: </a:t>
            </a:r>
            <a:r>
              <a:rPr lang="es-CO" sz="1300" b="1" dirty="0">
                <a:solidFill>
                  <a:srgbClr val="222222"/>
                </a:solidFill>
                <a:ea typeface="Times New Roman" panose="02020603050405020304" pitchFamily="18" charset="0"/>
              </a:rPr>
              <a:t>$35.607</a:t>
            </a:r>
            <a:r>
              <a:rPr lang="es-CO" sz="1300" b="1" dirty="0">
                <a:solidFill>
                  <a:srgbClr val="000000"/>
                </a:solidFill>
                <a:ea typeface="Calibri" panose="020F0502020204030204" pitchFamily="34" charset="0"/>
              </a:rPr>
              <a:t> </a:t>
            </a:r>
            <a:endParaRPr lang="es-CO" sz="1300" b="1" dirty="0"/>
          </a:p>
        </p:txBody>
      </p:sp>
    </p:spTree>
    <p:extLst>
      <p:ext uri="{BB962C8B-B14F-4D97-AF65-F5344CB8AC3E}">
        <p14:creationId xmlns:p14="http://schemas.microsoft.com/office/powerpoint/2010/main" val="1242302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a:extLst>
              <a:ext uri="{FF2B5EF4-FFF2-40B4-BE49-F238E27FC236}">
                <a16:creationId xmlns:a16="http://schemas.microsoft.com/office/drawing/2014/main" xmlns="" id="{921C1E78-C860-4CA1-A6DC-12AB47714D0B}"/>
              </a:ext>
            </a:extLst>
          </p:cNvPr>
          <p:cNvSpPr txBox="1">
            <a:spLocks/>
          </p:cNvSpPr>
          <p:nvPr/>
        </p:nvSpPr>
        <p:spPr>
          <a:xfrm>
            <a:off x="1299411" y="537542"/>
            <a:ext cx="10892589" cy="880441"/>
          </a:xfrm>
          <a:prstGeom prst="rect">
            <a:avLst/>
          </a:prstGeom>
          <a:solidFill>
            <a:schemeClr val="bg1">
              <a:lumMod val="65000"/>
            </a:schemeClr>
          </a:solidFill>
        </p:spPr>
        <p:txBody>
          <a:bodyPr vert="horz" lIns="91440" tIns="45720" rIns="91440" bIns="45720" rtlCol="0" anchor="t">
            <a:normAutofit fontScale="62500" lnSpcReduction="20000"/>
          </a:bodyPr>
          <a:lstStyle>
            <a:lvl1pPr marL="0" algn="l" defTabSz="914400" rtl="0" eaLnBrk="1" latinLnBrk="0" hangingPunct="1">
              <a:lnSpc>
                <a:spcPct val="90000"/>
              </a:lnSpc>
              <a:spcBef>
                <a:spcPct val="0"/>
              </a:spcBef>
              <a:buNone/>
              <a:defRPr lang="es-MX" sz="4500" b="1" kern="1200" cap="all" baseline="0" dirty="0">
                <a:solidFill>
                  <a:schemeClr val="tx1"/>
                </a:solidFill>
                <a:latin typeface="+mn-lt"/>
                <a:ea typeface="+mn-ea"/>
                <a:cs typeface="+mn-cs"/>
              </a:defRPr>
            </a:lvl1pPr>
          </a:lstStyle>
          <a:p>
            <a:pPr algn="ctr"/>
            <a:r>
              <a:rPr lang="es-CO" sz="4800" dirty="0">
                <a:solidFill>
                  <a:schemeClr val="bg1"/>
                </a:solidFill>
              </a:rPr>
              <a:t>Clasificación empresas (dECRETO 957 de 2019 del MINISTERIO DE COMERCIO, INDUSTRIA Y TURISMO)</a:t>
            </a:r>
            <a:r>
              <a:rPr lang="es-CO" sz="1600" dirty="0"/>
              <a:t/>
            </a:r>
            <a:br>
              <a:rPr lang="es-CO" sz="1600" dirty="0"/>
            </a:br>
            <a:endParaRPr lang="es-CO" sz="1600" dirty="0"/>
          </a:p>
        </p:txBody>
      </p:sp>
      <p:sp>
        <p:nvSpPr>
          <p:cNvPr id="2" name="Rectángulo 1">
            <a:extLst>
              <a:ext uri="{FF2B5EF4-FFF2-40B4-BE49-F238E27FC236}">
                <a16:creationId xmlns:a16="http://schemas.microsoft.com/office/drawing/2014/main" xmlns="" id="{3AE0EA2F-00F7-451F-B75D-BD810DCDA7E0}"/>
              </a:ext>
            </a:extLst>
          </p:cNvPr>
          <p:cNvSpPr/>
          <p:nvPr/>
        </p:nvSpPr>
        <p:spPr>
          <a:xfrm>
            <a:off x="1762540" y="1598872"/>
            <a:ext cx="9660834" cy="3700244"/>
          </a:xfrm>
          <a:prstGeom prst="rect">
            <a:avLst/>
          </a:prstGeom>
        </p:spPr>
        <p:txBody>
          <a:bodyPr wrap="square">
            <a:spAutoFit/>
          </a:bodyPr>
          <a:lstStyle/>
          <a:p>
            <a:pPr algn="just">
              <a:lnSpc>
                <a:spcPct val="107000"/>
              </a:lnSpc>
              <a:spcAft>
                <a:spcPts val="0"/>
              </a:spcAft>
            </a:pPr>
            <a:r>
              <a:rPr lang="es-CO" sz="2000" b="1" dirty="0">
                <a:solidFill>
                  <a:srgbClr val="000000"/>
                </a:solidFill>
                <a:ea typeface="Calibri" panose="020F0502020204030204" pitchFamily="34" charset="0"/>
                <a:cs typeface="Times New Roman" panose="02020603050405020304" pitchFamily="18" charset="0"/>
              </a:rPr>
              <a:t>Parágrafo 1.</a:t>
            </a:r>
            <a:r>
              <a:rPr lang="es-CO" sz="2000" dirty="0">
                <a:solidFill>
                  <a:srgbClr val="000000"/>
                </a:solidFill>
                <a:ea typeface="Calibri" panose="020F0502020204030204" pitchFamily="34" charset="0"/>
                <a:cs typeface="Times New Roman" panose="02020603050405020304" pitchFamily="18" charset="0"/>
              </a:rPr>
              <a:t> Se considera gran empresa aquella que tiene ingresos por actividades ordinarias anuales mayores al rango superior de las medianas empresas, en cada uno de los sectores económicos descritos anteriormente. </a:t>
            </a:r>
            <a:endParaRPr lang="es-CO" sz="2000" dirty="0">
              <a:ea typeface="Calibri" panose="020F0502020204030204" pitchFamily="34" charset="0"/>
              <a:cs typeface="Times New Roman" panose="02020603050405020304" pitchFamily="18" charset="0"/>
            </a:endParaRPr>
          </a:p>
          <a:p>
            <a:pPr algn="just">
              <a:lnSpc>
                <a:spcPct val="107000"/>
              </a:lnSpc>
              <a:spcAft>
                <a:spcPts val="0"/>
              </a:spcAft>
            </a:pPr>
            <a:endParaRPr lang="es-CO" sz="2000" b="1" dirty="0">
              <a:solidFill>
                <a:srgbClr val="000000"/>
              </a:solidFill>
              <a:ea typeface="Calibri" panose="020F0502020204030204" pitchFamily="34" charset="0"/>
              <a:cs typeface="Times New Roman" panose="02020603050405020304" pitchFamily="18" charset="0"/>
            </a:endParaRPr>
          </a:p>
          <a:p>
            <a:pPr algn="just">
              <a:lnSpc>
                <a:spcPct val="107000"/>
              </a:lnSpc>
              <a:spcAft>
                <a:spcPts val="0"/>
              </a:spcAft>
            </a:pPr>
            <a:r>
              <a:rPr lang="es-CO" sz="2000" b="1" dirty="0">
                <a:solidFill>
                  <a:srgbClr val="000000"/>
                </a:solidFill>
                <a:ea typeface="Calibri" panose="020F0502020204030204" pitchFamily="34" charset="0"/>
                <a:cs typeface="Times New Roman" panose="02020603050405020304" pitchFamily="18" charset="0"/>
              </a:rPr>
              <a:t>Parágrafo 2.</a:t>
            </a:r>
            <a:r>
              <a:rPr lang="es-CO" sz="2000" dirty="0">
                <a:solidFill>
                  <a:srgbClr val="000000"/>
                </a:solidFill>
                <a:ea typeface="Calibri" panose="020F0502020204030204" pitchFamily="34" charset="0"/>
                <a:cs typeface="Times New Roman" panose="02020603050405020304" pitchFamily="18" charset="0"/>
              </a:rPr>
              <a:t> Para aquella empresa cuya actividad principal no corresponda exclusivamente a uno de los anteriores sectores, los rangos a aplicar serán aquellos previstos para el sector manufacturero. </a:t>
            </a:r>
            <a:endParaRPr lang="es-CO" sz="2000" dirty="0">
              <a:ea typeface="Calibri" panose="020F0502020204030204" pitchFamily="34" charset="0"/>
              <a:cs typeface="Times New Roman" panose="02020603050405020304" pitchFamily="18" charset="0"/>
            </a:endParaRPr>
          </a:p>
          <a:p>
            <a:pPr algn="just">
              <a:lnSpc>
                <a:spcPct val="107000"/>
              </a:lnSpc>
              <a:spcAft>
                <a:spcPts val="0"/>
              </a:spcAft>
            </a:pPr>
            <a:endParaRPr lang="es-CO" sz="2000" b="1" dirty="0">
              <a:solidFill>
                <a:srgbClr val="000000"/>
              </a:solidFill>
              <a:ea typeface="Calibri" panose="020F0502020204030204" pitchFamily="34" charset="0"/>
              <a:cs typeface="Times New Roman" panose="02020603050405020304" pitchFamily="18" charset="0"/>
            </a:endParaRPr>
          </a:p>
          <a:p>
            <a:pPr algn="just">
              <a:lnSpc>
                <a:spcPct val="107000"/>
              </a:lnSpc>
              <a:spcAft>
                <a:spcPts val="0"/>
              </a:spcAft>
            </a:pPr>
            <a:r>
              <a:rPr lang="es-CO" sz="2000" b="1" dirty="0">
                <a:solidFill>
                  <a:srgbClr val="000000"/>
                </a:solidFill>
                <a:ea typeface="Calibri" panose="020F0502020204030204" pitchFamily="34" charset="0"/>
                <a:cs typeface="Times New Roman" panose="02020603050405020304" pitchFamily="18" charset="0"/>
              </a:rPr>
              <a:t>Parágrafo 3.</a:t>
            </a:r>
            <a:r>
              <a:rPr lang="es-CO" sz="2000" dirty="0">
                <a:solidFill>
                  <a:srgbClr val="000000"/>
                </a:solidFill>
                <a:ea typeface="Calibri" panose="020F0502020204030204" pitchFamily="34" charset="0"/>
                <a:cs typeface="Times New Roman" panose="02020603050405020304" pitchFamily="18" charset="0"/>
              </a:rPr>
              <a:t> Cuando los ingresos de la empresa provengan de más de uno de los sectores contemplados en el presente Capítulo, se considerará la actividad del sector económico cuyos ingresos hayan sido más altos.</a:t>
            </a:r>
            <a:endParaRPr lang="es-CO"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7053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a:extLst>
              <a:ext uri="{FF2B5EF4-FFF2-40B4-BE49-F238E27FC236}">
                <a16:creationId xmlns:a16="http://schemas.microsoft.com/office/drawing/2014/main" xmlns="" id="{921C1E78-C860-4CA1-A6DC-12AB47714D0B}"/>
              </a:ext>
            </a:extLst>
          </p:cNvPr>
          <p:cNvSpPr txBox="1">
            <a:spLocks/>
          </p:cNvSpPr>
          <p:nvPr/>
        </p:nvSpPr>
        <p:spPr>
          <a:xfrm>
            <a:off x="1299411" y="537542"/>
            <a:ext cx="10892589" cy="880441"/>
          </a:xfrm>
          <a:prstGeom prst="rect">
            <a:avLst/>
          </a:prstGeom>
          <a:solidFill>
            <a:schemeClr val="bg1">
              <a:lumMod val="65000"/>
            </a:schemeClr>
          </a:solidFill>
        </p:spPr>
        <p:txBody>
          <a:bodyPr vert="horz" lIns="91440" tIns="45720" rIns="91440" bIns="45720" rtlCol="0" anchor="t">
            <a:normAutofit fontScale="62500" lnSpcReduction="20000"/>
          </a:bodyPr>
          <a:lstStyle>
            <a:lvl1pPr marL="0" algn="l" defTabSz="914400" rtl="0" eaLnBrk="1" latinLnBrk="0" hangingPunct="1">
              <a:lnSpc>
                <a:spcPct val="90000"/>
              </a:lnSpc>
              <a:spcBef>
                <a:spcPct val="0"/>
              </a:spcBef>
              <a:buNone/>
              <a:defRPr lang="es-MX" sz="4500" b="1" kern="1200" cap="all" baseline="0" dirty="0">
                <a:solidFill>
                  <a:schemeClr val="tx1"/>
                </a:solidFill>
                <a:latin typeface="+mn-lt"/>
                <a:ea typeface="+mn-ea"/>
                <a:cs typeface="+mn-cs"/>
              </a:defRPr>
            </a:lvl1pPr>
          </a:lstStyle>
          <a:p>
            <a:pPr algn="ctr"/>
            <a:r>
              <a:rPr lang="es-CO" sz="4800" dirty="0">
                <a:solidFill>
                  <a:schemeClr val="bg1"/>
                </a:solidFill>
              </a:rPr>
              <a:t>Clasificación empresas (dECRETO 957 de 2019 del MINISTERIO DE COMERCIO, INDUSTRIA Y TURISMO)</a:t>
            </a:r>
            <a:r>
              <a:rPr lang="es-CO" sz="1600" dirty="0"/>
              <a:t/>
            </a:r>
            <a:br>
              <a:rPr lang="es-CO" sz="1600" dirty="0"/>
            </a:br>
            <a:endParaRPr lang="es-CO" sz="1600" dirty="0"/>
          </a:p>
        </p:txBody>
      </p:sp>
      <p:sp>
        <p:nvSpPr>
          <p:cNvPr id="3" name="Rectángulo 2">
            <a:extLst>
              <a:ext uri="{FF2B5EF4-FFF2-40B4-BE49-F238E27FC236}">
                <a16:creationId xmlns:a16="http://schemas.microsoft.com/office/drawing/2014/main" xmlns="" id="{070A3917-0397-4D1F-8C28-3A9FA1F5B89F}"/>
              </a:ext>
            </a:extLst>
          </p:cNvPr>
          <p:cNvSpPr/>
          <p:nvPr/>
        </p:nvSpPr>
        <p:spPr>
          <a:xfrm>
            <a:off x="1470992" y="1509532"/>
            <a:ext cx="10164418" cy="4008020"/>
          </a:xfrm>
          <a:prstGeom prst="rect">
            <a:avLst/>
          </a:prstGeom>
        </p:spPr>
        <p:txBody>
          <a:bodyPr wrap="square">
            <a:spAutoFit/>
          </a:bodyPr>
          <a:lstStyle/>
          <a:p>
            <a:pPr algn="just">
              <a:lnSpc>
                <a:spcPct val="107000"/>
              </a:lnSpc>
              <a:spcAft>
                <a:spcPts val="800"/>
              </a:spcAft>
            </a:pPr>
            <a:r>
              <a:rPr lang="es-CO" sz="2000" b="1" dirty="0">
                <a:solidFill>
                  <a:srgbClr val="000000"/>
                </a:solidFill>
                <a:ea typeface="Calibri" panose="020F0502020204030204" pitchFamily="34" charset="0"/>
                <a:cs typeface="Times New Roman" panose="02020603050405020304" pitchFamily="18" charset="0"/>
              </a:rPr>
              <a:t>Artículo 2.2.1.13.2.3. Definición de Ingresos por Actividades Ordinarias</a:t>
            </a:r>
            <a:endParaRPr lang="es-CO" sz="2000" b="1" dirty="0">
              <a:ea typeface="Calibri" panose="020F0502020204030204" pitchFamily="34" charset="0"/>
              <a:cs typeface="Times New Roman" panose="02020603050405020304" pitchFamily="18" charset="0"/>
            </a:endParaRPr>
          </a:p>
          <a:p>
            <a:pPr algn="just">
              <a:lnSpc>
                <a:spcPct val="107000"/>
              </a:lnSpc>
              <a:spcAft>
                <a:spcPts val="800"/>
              </a:spcAft>
            </a:pPr>
            <a:r>
              <a:rPr lang="es-CO" sz="2000" dirty="0">
                <a:solidFill>
                  <a:srgbClr val="000000"/>
                </a:solidFill>
                <a:ea typeface="Calibri" panose="020F0502020204030204" pitchFamily="34" charset="0"/>
                <a:cs typeface="Times New Roman" panose="02020603050405020304" pitchFamily="18" charset="0"/>
              </a:rPr>
              <a:t>Para efectos de la clasificación de que trata el presente Capítulo, se entenderá que el concepto de </a:t>
            </a:r>
            <a:r>
              <a:rPr lang="es-CO" sz="2000" u="sng" dirty="0">
                <a:solidFill>
                  <a:srgbClr val="000000"/>
                </a:solidFill>
                <a:ea typeface="Calibri" panose="020F0502020204030204" pitchFamily="34" charset="0"/>
                <a:cs typeface="Times New Roman" panose="02020603050405020304" pitchFamily="18" charset="0"/>
              </a:rPr>
              <a:t>ventas brutas anuales se asimila al de ingresos por actividades ordinarias</a:t>
            </a:r>
            <a:r>
              <a:rPr lang="es-CO" sz="2000" dirty="0">
                <a:solidFill>
                  <a:srgbClr val="000000"/>
                </a:solidFill>
                <a:ea typeface="Calibri" panose="020F0502020204030204" pitchFamily="34" charset="0"/>
                <a:cs typeface="Times New Roman" panose="02020603050405020304" pitchFamily="18" charset="0"/>
              </a:rPr>
              <a:t>. Los ingresos por actividades ordinarias son aquellos que se originan en el curso de las actividades ordinarias de la empresa, tales como las actividades </a:t>
            </a:r>
            <a:r>
              <a:rPr lang="es-CO" sz="2000" u="sng" dirty="0">
                <a:solidFill>
                  <a:srgbClr val="000000"/>
                </a:solidFill>
                <a:ea typeface="Calibri" panose="020F0502020204030204" pitchFamily="34" charset="0"/>
                <a:cs typeface="Times New Roman" panose="02020603050405020304" pitchFamily="18" charset="0"/>
              </a:rPr>
              <a:t>de operación y otras actividades que no son consideradas como actividades de inversión o financiación</a:t>
            </a:r>
            <a:r>
              <a:rPr lang="es-CO" sz="2000" dirty="0">
                <a:solidFill>
                  <a:srgbClr val="000000"/>
                </a:solidFill>
                <a:ea typeface="Calibri" panose="020F0502020204030204" pitchFamily="34" charset="0"/>
                <a:cs typeface="Times New Roman" panose="02020603050405020304" pitchFamily="18" charset="0"/>
              </a:rPr>
              <a:t>. </a:t>
            </a:r>
            <a:endParaRPr lang="es-CO" sz="2000" dirty="0">
              <a:ea typeface="Calibri" panose="020F0502020204030204" pitchFamily="34" charset="0"/>
              <a:cs typeface="Times New Roman" panose="02020603050405020304" pitchFamily="18" charset="0"/>
            </a:endParaRPr>
          </a:p>
          <a:p>
            <a:pPr algn="just">
              <a:lnSpc>
                <a:spcPct val="107000"/>
              </a:lnSpc>
              <a:spcAft>
                <a:spcPts val="800"/>
              </a:spcAft>
            </a:pPr>
            <a:endParaRPr lang="es-CO" sz="2000" dirty="0">
              <a:solidFill>
                <a:srgbClr val="000000"/>
              </a:solidFill>
              <a:ea typeface="Calibri" panose="020F0502020204030204" pitchFamily="34" charset="0"/>
              <a:cs typeface="Times New Roman" panose="02020603050405020304" pitchFamily="18" charset="0"/>
            </a:endParaRPr>
          </a:p>
          <a:p>
            <a:pPr algn="just">
              <a:lnSpc>
                <a:spcPct val="107000"/>
              </a:lnSpc>
              <a:spcAft>
                <a:spcPts val="800"/>
              </a:spcAft>
            </a:pPr>
            <a:r>
              <a:rPr lang="es-CO" sz="2000" dirty="0">
                <a:solidFill>
                  <a:srgbClr val="000000"/>
                </a:solidFill>
                <a:ea typeface="Calibri" panose="020F0502020204030204" pitchFamily="34" charset="0"/>
                <a:cs typeface="Times New Roman" panose="02020603050405020304" pitchFamily="18" charset="0"/>
              </a:rPr>
              <a:t>Dichos ingresos deberán corresponder a los del año inmediatamente anterior, con corte a 31 de diciembre, a la fecha de presentación de la solicitud de la propuesta o del trámite para el que se quiera hacer valer la clasificación establecida en este Capítulo, verificables de acuerdo con las normas vigentes.</a:t>
            </a:r>
            <a:endParaRPr lang="es-CO"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4980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99411" y="566456"/>
            <a:ext cx="10892589" cy="460476"/>
          </a:xfrm>
        </p:spPr>
        <p:txBody>
          <a:bodyPr/>
          <a:lstStyle/>
          <a:p>
            <a:r>
              <a:rPr lang="es-CO" sz="4400" dirty="0"/>
              <a:t>RESOLUCIÓN</a:t>
            </a:r>
            <a:r>
              <a:rPr lang="es-CO" dirty="0"/>
              <a:t> </a:t>
            </a:r>
            <a:r>
              <a:rPr lang="es-CO" sz="4400" dirty="0"/>
              <a:t>METROPOLITANA 901 DE 2019</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0674" y="1416685"/>
            <a:ext cx="10736547" cy="451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4084063"/>
      </p:ext>
    </p:extLst>
  </p:cSld>
  <p:clrMapOvr>
    <a:masterClrMapping/>
  </p:clrMapOvr>
</p:sld>
</file>

<file path=ppt/theme/theme1.xml><?xml version="1.0" encoding="utf-8"?>
<a:theme xmlns:a="http://schemas.openxmlformats.org/drawingml/2006/main" name="plantilla amva Presentació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lantia amva Presentación" id="{647F4998-03A5-4A8B-9BDF-965E6DE8D286}" vid="{9FA58937-5335-45C4-A24D-28F7FEF1CC8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iciaasociada xmlns="c3635191-6513-4096-838d-59913bcd3e3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1E01682482F17647B6FDBE8915D42A01" ma:contentTypeVersion="8" ma:contentTypeDescription="Crear nuevo documento." ma:contentTypeScope="" ma:versionID="a57cdde092a6dfb7838078b8d82d4f23">
  <xsd:schema xmlns:xsd="http://www.w3.org/2001/XMLSchema" xmlns:xs="http://www.w3.org/2001/XMLSchema" xmlns:p="http://schemas.microsoft.com/office/2006/metadata/properties" xmlns:ns2="95f6635b-f59f-440f-9d2e-f5ae66712f60" xmlns:ns3="c3635191-6513-4096-838d-59913bcd3e36" targetNamespace="http://schemas.microsoft.com/office/2006/metadata/properties" ma:root="true" ma:fieldsID="5ece4da89d65134eeab3e074978b58f6" ns2:_="" ns3:_="">
    <xsd:import namespace="95f6635b-f59f-440f-9d2e-f5ae66712f60"/>
    <xsd:import namespace="c3635191-6513-4096-838d-59913bcd3e36"/>
    <xsd:element name="properties">
      <xsd:complexType>
        <xsd:sequence>
          <xsd:element name="documentManagement">
            <xsd:complexType>
              <xsd:all>
                <xsd:element ref="ns2:SharedWithUsers" minOccurs="0"/>
                <xsd:element ref="ns3:noticiaasociad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f6635b-f59f-440f-9d2e-f5ae66712f60" elementFormDefault="qualified">
    <xsd:import namespace="http://schemas.microsoft.com/office/2006/documentManagement/types"/>
    <xsd:import namespace="http://schemas.microsoft.com/office/infopath/2007/PartnerControls"/>
    <xsd:element name="SharedWithUsers" ma:index="8"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3635191-6513-4096-838d-59913bcd3e36" elementFormDefault="qualified">
    <xsd:import namespace="http://schemas.microsoft.com/office/2006/documentManagement/types"/>
    <xsd:import namespace="http://schemas.microsoft.com/office/infopath/2007/PartnerControls"/>
    <xsd:element name="noticiaasociada" ma:index="9" nillable="true" ma:displayName="Noticia Asociada" ma:list="{f2b50d8c-54c9-41de-9b95-f0d6fa7ae2e8}" ma:internalName="noticiaasociada" ma:readOnly="false"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A3B222-481A-43E6-87AE-0CD30023FF60}">
  <ds:schemaRefs>
    <ds:schemaRef ds:uri="http://schemas.microsoft.com/office/2006/documentManagement/types"/>
    <ds:schemaRef ds:uri="http://schemas.microsoft.com/office/2006/metadata/properties"/>
    <ds:schemaRef ds:uri="http://www.w3.org/XML/1998/namespace"/>
    <ds:schemaRef ds:uri="http://purl.org/dc/dcmitype/"/>
    <ds:schemaRef ds:uri="http://schemas.microsoft.com/office/infopath/2007/PartnerControls"/>
    <ds:schemaRef ds:uri="http://purl.org/dc/terms/"/>
    <ds:schemaRef ds:uri="http://schemas.openxmlformats.org/package/2006/metadata/core-properties"/>
    <ds:schemaRef ds:uri="6cc4027c-0dba-4532-9fb4-b8757925179a"/>
    <ds:schemaRef ds:uri="http://purl.org/dc/elements/1.1/"/>
  </ds:schemaRefs>
</ds:datastoreItem>
</file>

<file path=customXml/itemProps2.xml><?xml version="1.0" encoding="utf-8"?>
<ds:datastoreItem xmlns:ds="http://schemas.openxmlformats.org/officeDocument/2006/customXml" ds:itemID="{0D004FDF-03A5-46DD-B15B-2B071FF16705}">
  <ds:schemaRefs>
    <ds:schemaRef ds:uri="http://schemas.microsoft.com/sharepoint/v3/contenttype/forms"/>
  </ds:schemaRefs>
</ds:datastoreItem>
</file>

<file path=customXml/itemProps3.xml><?xml version="1.0" encoding="utf-8"?>
<ds:datastoreItem xmlns:ds="http://schemas.openxmlformats.org/officeDocument/2006/customXml" ds:itemID="{C45584AB-6555-4E19-B42A-5A01F816E2BD}"/>
</file>

<file path=docProps/app.xml><?xml version="1.0" encoding="utf-8"?>
<Properties xmlns="http://schemas.openxmlformats.org/officeDocument/2006/extended-properties" xmlns:vt="http://schemas.openxmlformats.org/officeDocument/2006/docPropsVTypes">
  <Template/>
  <TotalTime>14888</TotalTime>
  <Words>677</Words>
  <Application>Microsoft Office PowerPoint</Application>
  <PresentationFormat>Personalizado</PresentationFormat>
  <Paragraphs>51</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plantilla amva Presentación</vt:lpstr>
      <vt:lpstr> resolución metropolitana 901 de 2019</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RESOLUCIÓN METROPOLITANA 901 DE 2019</vt:lpstr>
      <vt:lpstr>RESOLUCIÓN METROPOLITANA 901 DE 2019</vt:lpstr>
      <vt:lpstr>RESOLUCIÓN METROPOLITANA 901 DE 2019</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de sistemas de información</dc:title>
  <dc:creator>Lisbet Garzón</dc:creator>
  <cp:lastModifiedBy>Carolina Vahos Coronado</cp:lastModifiedBy>
  <cp:revision>350</cp:revision>
  <cp:lastPrinted>2016-10-04T19:41:56Z</cp:lastPrinted>
  <dcterms:created xsi:type="dcterms:W3CDTF">2016-03-16T03:09:03Z</dcterms:created>
  <dcterms:modified xsi:type="dcterms:W3CDTF">2020-03-09T22:57:22Z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0x0101001E01682482F17647B6FDBE8915D42A01</vt:lpwstr>
  </property>
</Properties>
</file>