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</p:sldMasterIdLst>
  <p:notesMasterIdLst>
    <p:notesMasterId r:id="rId14"/>
  </p:notesMasterIdLst>
  <p:sldIdLst>
    <p:sldId id="258" r:id="rId5"/>
    <p:sldId id="265" r:id="rId6"/>
    <p:sldId id="639" r:id="rId7"/>
    <p:sldId id="612" r:id="rId8"/>
    <p:sldId id="613" r:id="rId9"/>
    <p:sldId id="618" r:id="rId10"/>
    <p:sldId id="619" r:id="rId11"/>
    <p:sldId id="634" r:id="rId12"/>
    <p:sldId id="257" r:id="rId13"/>
  </p:sldIdLst>
  <p:sldSz cx="111601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6AC30628-B96C-4002-A4CC-0F59DC9B0BE4}">
          <p14:sldIdLst>
            <p14:sldId id="258"/>
            <p14:sldId id="265"/>
            <p14:sldId id="639"/>
            <p14:sldId id="612"/>
            <p14:sldId id="613"/>
            <p14:sldId id="618"/>
            <p14:sldId id="619"/>
            <p14:sldId id="634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anaranjo.comunicaciones@gmail.com" initials="f" lastIdx="6" clrIdx="0">
    <p:extLst>
      <p:ext uri="{19B8F6BF-5375-455C-9EA6-DF929625EA0E}">
        <p15:presenceInfo xmlns:p15="http://schemas.microsoft.com/office/powerpoint/2012/main" userId="fa2ac90cee16b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92A"/>
    <a:srgbClr val="00466B"/>
    <a:srgbClr val="006996"/>
    <a:srgbClr val="002851"/>
    <a:srgbClr val="74C4C8"/>
    <a:srgbClr val="00D9F0"/>
    <a:srgbClr val="F37431"/>
    <a:srgbClr val="FF7E31"/>
    <a:srgbClr val="F7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80" y="84"/>
      </p:cViewPr>
      <p:guideLst>
        <p:guide orient="horz" pos="2160"/>
        <p:guide pos="35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EC8F-5EB6-4A85-AD67-A5E6209B2948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1143000"/>
            <a:ext cx="5022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7B84-75C1-4315-83DF-C3F2555BDFB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086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1FDF5-5D16-4C99-8FDB-9E3D9333F9C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32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1FDF5-5D16-4C99-8FDB-9E3D9333F9C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32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O" altLang="es-CO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669" indent="-263719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4875" indent="-210975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6825" indent="-210975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8774" indent="-210975" algn="l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0724" indent="-2109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2674" indent="-2109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4624" indent="-2109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6574" indent="-21097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EF06C5-B36F-4596-9170-D116C17B5861}" type="slidenum">
              <a:rPr lang="es-CO" altLang="es-CO" smtClean="0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CO" altLang="es-CO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057DBEB-BC01-A04B-BD72-0D481D46DF6E}"/>
              </a:ext>
            </a:extLst>
          </p:cNvPr>
          <p:cNvSpPr/>
          <p:nvPr userDrawn="1"/>
        </p:nvSpPr>
        <p:spPr>
          <a:xfrm>
            <a:off x="0" y="0"/>
            <a:ext cx="11160125" cy="6858000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446E3BE-8528-4640-B217-218C44FA1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910846"/>
            <a:ext cx="612983" cy="7015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05236A5-0D3C-7547-B5F0-35FC4B6F98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0799" cy="3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5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9D967-E18B-4749-AF88-816501F0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76F88-8B51-41B9-AC60-053C0DB7E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350" y="1681163"/>
            <a:ext cx="47212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F2DAF8-B39A-4C21-AAF3-9F35276B8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350" y="2505075"/>
            <a:ext cx="47212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2A743A7-5E4A-444B-99B6-E682E7C127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9913" y="1681163"/>
            <a:ext cx="47450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947E30-28DE-4493-A313-DC8900190F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9913" y="2505075"/>
            <a:ext cx="47450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84D04F-A00D-4CB4-B49F-7878E921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75DACF-083C-4F9E-9218-1F6C304E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9D04B1-C92E-4B60-AA70-135F9213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336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39C2D-3940-49AA-B90E-3D715F6F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D53E03-43F1-4061-977F-7CEDF25E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FDD70A-6CE1-4B84-99F8-DECE55AA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B19630-FF05-48EC-900C-D1E48AE23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8420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E717D9-C69B-4DAD-BC7D-6CF1257827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033747-8E9F-4E43-8AAD-BBF3E5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C1CC31-1DB1-4EDA-B9FB-F7EC8051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4794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C1942-45C8-4196-80E0-8F7A3327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57200"/>
            <a:ext cx="36004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8069D7-3604-48D7-9A01-4BF78EA6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038" y="987425"/>
            <a:ext cx="564991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C00B29-D9B8-4D6F-AFB5-0DF290422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50" y="2057400"/>
            <a:ext cx="36004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C92C3D-477D-4BC3-8D13-96523341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70AC9A-2B8E-4E39-83FF-843C5780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5272EE-BE9D-49EC-9A1F-6FDFA37B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57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A65E0-6A68-4FE4-8F79-21D301F35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50" y="457200"/>
            <a:ext cx="36004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336F8A-5BBE-4888-ACCE-A7E9528B6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5038" y="987425"/>
            <a:ext cx="5649912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8E94892-E959-40C0-8073-4F00B3630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350" y="2057400"/>
            <a:ext cx="36004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778EC8-607D-408F-AC6F-CD227606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2DAE-E273-4AF2-AEFD-68DBA5A5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4371F4-56EB-4E17-8488-D5F9CB80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901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ED44CC-2C41-4EB2-A5D8-67B0587A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E35758-5D91-47F1-B451-8F12263F8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6763" y="1825625"/>
            <a:ext cx="9626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DA4FB-D090-4CD7-8C81-137F4EFA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C23821-E7D0-46EC-8F26-122E1EC9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A6E777-6AAC-4F32-8BEF-F11CFAEB7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058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1517E3-10E8-4C2F-9D34-4CEEDF481E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86713" y="365125"/>
            <a:ext cx="240665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580562-00D1-4C41-87DD-3D9064DB9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6763" y="365125"/>
            <a:ext cx="706755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7A555-3ABA-4FE8-B5FF-29251CDD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CC4B-CEBE-489D-8DFE-987E77443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5A5017-14EC-47BE-B270-6C0FE58A7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989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4F7A92-F9E4-417A-8AAD-4AC2E1B7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FD1B86-624D-4390-A710-FED5FB70F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150782-D2A7-4C9E-AF45-44FC50B9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F13-E122-4159-A74A-FE338FFE3FF6}" type="datetimeFigureOut">
              <a:rPr lang="es-CO" smtClean="0"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83A9-9808-4364-926C-8F746E8F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5D7B0-1CAE-4087-9C8B-E2510D57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2288-DF75-4C2C-BC9B-E3903A733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488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D0E24-E4CF-465B-8B4C-6CBF59743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016" y="1122363"/>
            <a:ext cx="8370094" cy="2387600"/>
          </a:xfrm>
        </p:spPr>
        <p:txBody>
          <a:bodyPr anchor="b"/>
          <a:lstStyle>
            <a:lvl1pPr algn="ctr"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18A593-437A-4C67-B9BF-C75A17924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016" y="3602038"/>
            <a:ext cx="8370094" cy="1655762"/>
          </a:xfrm>
        </p:spPr>
        <p:txBody>
          <a:bodyPr/>
          <a:lstStyle>
            <a:lvl1pPr marL="0" indent="0" algn="ctr">
              <a:buNone/>
              <a:defRPr sz="2197"/>
            </a:lvl1pPr>
            <a:lvl2pPr marL="418521" indent="0" algn="ctr">
              <a:buNone/>
              <a:defRPr sz="1831"/>
            </a:lvl2pPr>
            <a:lvl3pPr marL="837042" indent="0" algn="ctr">
              <a:buNone/>
              <a:defRPr sz="1648"/>
            </a:lvl3pPr>
            <a:lvl4pPr marL="1255563" indent="0" algn="ctr">
              <a:buNone/>
              <a:defRPr sz="1465"/>
            </a:lvl4pPr>
            <a:lvl5pPr marL="1674084" indent="0" algn="ctr">
              <a:buNone/>
              <a:defRPr sz="1465"/>
            </a:lvl5pPr>
            <a:lvl6pPr marL="2092604" indent="0" algn="ctr">
              <a:buNone/>
              <a:defRPr sz="1465"/>
            </a:lvl6pPr>
            <a:lvl7pPr marL="2511125" indent="0" algn="ctr">
              <a:buNone/>
              <a:defRPr sz="1465"/>
            </a:lvl7pPr>
            <a:lvl8pPr marL="2929646" indent="0" algn="ctr">
              <a:buNone/>
              <a:defRPr sz="1465"/>
            </a:lvl8pPr>
            <a:lvl9pPr marL="3348167" indent="0" algn="ctr">
              <a:buNone/>
              <a:defRPr sz="1465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DAD6EC-72F1-4E6A-BC75-24A2CBA3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CAF13-E122-4159-A74A-FE338FFE3FF6}" type="datetimeFigureOut">
              <a:rPr lang="es-CO" smtClean="0"/>
              <a:t>19/05/2022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776FAA-B508-4DA6-AB34-ACD20C38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868799-953C-44D7-BB40-AF86C025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2288-DF75-4C2C-BC9B-E3903A73334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184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746AC3E-5485-3D48-9B9A-206925534DA6}"/>
              </a:ext>
            </a:extLst>
          </p:cNvPr>
          <p:cNvSpPr/>
          <p:nvPr userDrawn="1"/>
        </p:nvSpPr>
        <p:spPr>
          <a:xfrm>
            <a:off x="0" y="1308538"/>
            <a:ext cx="11160125" cy="5549462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D11237-CEF8-E647-8C32-D3CAB9FDD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910846"/>
            <a:ext cx="612983" cy="7015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945A5EC-BD5F-7F47-BD5A-1B2A631E9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0799" cy="3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C0C78D0-A64D-6B41-A938-C4D6A997C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11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7768D81-318D-2946-A125-16AD292DD175}"/>
              </a:ext>
            </a:extLst>
          </p:cNvPr>
          <p:cNvSpPr/>
          <p:nvPr userDrawn="1"/>
        </p:nvSpPr>
        <p:spPr>
          <a:xfrm>
            <a:off x="0" y="1308538"/>
            <a:ext cx="11160125" cy="5549462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14B6634-E41D-4143-A229-3BE753BC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75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37768D81-318D-2946-A125-16AD292DD175}"/>
              </a:ext>
            </a:extLst>
          </p:cNvPr>
          <p:cNvSpPr/>
          <p:nvPr userDrawn="1"/>
        </p:nvSpPr>
        <p:spPr>
          <a:xfrm>
            <a:off x="0" y="0"/>
            <a:ext cx="11160125" cy="6858000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14B6634-E41D-4143-A229-3BE753BC1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859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746AC3E-5485-3D48-9B9A-206925534DA6}"/>
              </a:ext>
            </a:extLst>
          </p:cNvPr>
          <p:cNvSpPr/>
          <p:nvPr userDrawn="1"/>
        </p:nvSpPr>
        <p:spPr>
          <a:xfrm>
            <a:off x="0" y="1308538"/>
            <a:ext cx="11160125" cy="5549462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6D11237-CEF8-E647-8C32-D3CAB9FDD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910846"/>
            <a:ext cx="612983" cy="70152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945A5EC-BD5F-7F47-BD5A-1B2A631E9C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0799" cy="35014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D43DDA0-B813-E84A-AF6E-9CABEA82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48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2D7B7C-DEC4-F942-A103-9AC12FF565FC}"/>
              </a:ext>
            </a:extLst>
          </p:cNvPr>
          <p:cNvSpPr/>
          <p:nvPr userDrawn="1"/>
        </p:nvSpPr>
        <p:spPr>
          <a:xfrm>
            <a:off x="-1" y="-1"/>
            <a:ext cx="11160125" cy="1323985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FD8826-CAF0-E448-8834-A943E6A3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6300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2D7B7C-DEC4-F942-A103-9AC12FF565FC}"/>
              </a:ext>
            </a:extLst>
          </p:cNvPr>
          <p:cNvSpPr/>
          <p:nvPr userDrawn="1"/>
        </p:nvSpPr>
        <p:spPr>
          <a:xfrm>
            <a:off x="-1" y="-1"/>
            <a:ext cx="11160125" cy="1323985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FD8826-CAF0-E448-8834-A943E6A3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1"/>
            <a:ext cx="10337593" cy="1323984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8170B7-C9D2-CE4E-9177-71379082097C}"/>
              </a:ext>
            </a:extLst>
          </p:cNvPr>
          <p:cNvSpPr/>
          <p:nvPr userDrawn="1"/>
        </p:nvSpPr>
        <p:spPr>
          <a:xfrm>
            <a:off x="7522590" y="1308538"/>
            <a:ext cx="3637535" cy="5549462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36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F90FFC4-290B-D048-821F-8CF20A8B0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3163" y="5897084"/>
            <a:ext cx="619826" cy="72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F27BF4-8A3B-2E4F-A61A-5181944EB8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1531" y="6342184"/>
            <a:ext cx="481452" cy="35014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2D7B7C-DEC4-F942-A103-9AC12FF565FC}"/>
              </a:ext>
            </a:extLst>
          </p:cNvPr>
          <p:cNvSpPr/>
          <p:nvPr userDrawn="1"/>
        </p:nvSpPr>
        <p:spPr>
          <a:xfrm>
            <a:off x="-1" y="-1"/>
            <a:ext cx="11160125" cy="1323985"/>
          </a:xfrm>
          <a:prstGeom prst="rect">
            <a:avLst/>
          </a:prstGeom>
          <a:solidFill>
            <a:srgbClr val="004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3FD8826-CAF0-E448-8834-A943E6A3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86" y="-1"/>
            <a:ext cx="10337593" cy="1323985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F8170B7-C9D2-CE4E-9177-71379082097C}"/>
              </a:ext>
            </a:extLst>
          </p:cNvPr>
          <p:cNvSpPr/>
          <p:nvPr userDrawn="1"/>
        </p:nvSpPr>
        <p:spPr>
          <a:xfrm>
            <a:off x="-2" y="1308538"/>
            <a:ext cx="3610467" cy="5549462"/>
          </a:xfrm>
          <a:prstGeom prst="rect">
            <a:avLst/>
          </a:prstGeom>
          <a:solidFill>
            <a:srgbClr val="0046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822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9F88E-2DEB-427A-ABAC-1DADA7204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65125"/>
            <a:ext cx="9626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2F7D75-FEAA-47DF-A910-A778D5AB7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1825625"/>
            <a:ext cx="47371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C0CD32-333A-40A4-B484-E122C54B2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6263" y="1825625"/>
            <a:ext cx="47371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5A7FFDC-7249-4EF1-BD29-2632DF28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86E857-D9C8-46D1-B140-5EA37735216C}" type="datetimeFigureOut">
              <a:rPr lang="es-CO" smtClean="0"/>
              <a:pPr/>
              <a:t>19/05/2022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2A1706-988A-42A2-A1F6-2A6F173C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7288" y="6356350"/>
            <a:ext cx="376555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24C675-C10C-4FE8-B608-9B344AC3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6356350"/>
            <a:ext cx="2511425" cy="365125"/>
          </a:xfrm>
          <a:prstGeom prst="rect">
            <a:avLst/>
          </a:prstGeom>
        </p:spPr>
        <p:txBody>
          <a:bodyPr/>
          <a:lstStyle/>
          <a:p>
            <a:fld id="{3A7C4F76-D68E-47DE-8270-9A99DA2D01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02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2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9" r:id="rId2"/>
    <p:sldLayoutId id="2147483689" r:id="rId3"/>
    <p:sldLayoutId id="2147483705" r:id="rId4"/>
    <p:sldLayoutId id="2147483690" r:id="rId5"/>
    <p:sldLayoutId id="2147483701" r:id="rId6"/>
    <p:sldLayoutId id="2147483702" r:id="rId7"/>
    <p:sldLayoutId id="2147483703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700" r:id="rId17"/>
    <p:sldLayoutId id="2147483704" r:id="rId18"/>
    <p:sldLayoutId id="214748370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2FD59FEC-4BFB-4243-8427-198179D2C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362"/>
            <a:ext cx="11160125" cy="687536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080A3C4-E91A-7642-8A4A-C48DDA811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319" y="468433"/>
            <a:ext cx="1280733" cy="1468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591E187-74FF-7443-B849-BDC2DC4714A4}"/>
              </a:ext>
            </a:extLst>
          </p:cNvPr>
          <p:cNvSpPr txBox="1"/>
          <p:nvPr/>
        </p:nvSpPr>
        <p:spPr>
          <a:xfrm>
            <a:off x="1688194" y="2269298"/>
            <a:ext cx="8232962" cy="14952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>
              <a:defRPr/>
            </a:pPr>
            <a:r>
              <a:rPr lang="es-CO" altLang="es-CO" sz="3600" b="1" dirty="0">
                <a:solidFill>
                  <a:srgbClr val="7EB92A"/>
                </a:solidFill>
              </a:rPr>
              <a:t>REGISTRO DE GENERADORES DE RESIDUOS O DESECHOS PELIGROSOS </a:t>
            </a:r>
          </a:p>
          <a:p>
            <a:pPr algn="ctr">
              <a:defRPr/>
            </a:pPr>
            <a:r>
              <a:rPr lang="es-ES" sz="3600" b="1" dirty="0">
                <a:solidFill>
                  <a:srgbClr val="7EB92A"/>
                </a:solidFill>
              </a:rPr>
              <a:t>PLATAFORMA DEL IDEAM</a:t>
            </a:r>
          </a:p>
          <a:p>
            <a:pPr>
              <a:defRPr/>
            </a:pPr>
            <a:endParaRPr lang="es-ES" sz="3600" b="1" dirty="0">
              <a:solidFill>
                <a:srgbClr val="7EB92A"/>
              </a:solidFill>
            </a:endParaRPr>
          </a:p>
          <a:p>
            <a:pPr>
              <a:defRPr/>
            </a:pPr>
            <a:endParaRPr lang="es-ES" sz="36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7F21401-F4DC-A54B-B6F0-CE24EF79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64" y="6134044"/>
            <a:ext cx="770852" cy="5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Rectángulo"/>
          <p:cNvSpPr>
            <a:spLocks noChangeArrowheads="1"/>
          </p:cNvSpPr>
          <p:nvPr/>
        </p:nvSpPr>
        <p:spPr bwMode="auto">
          <a:xfrm>
            <a:off x="1561490" y="3131869"/>
            <a:ext cx="803714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CO" sz="2400" b="1" dirty="0">
                <a:solidFill>
                  <a:srgbClr val="7EB92A"/>
                </a:solidFill>
              </a:rPr>
              <a:t>“Es un instrumento de captura de información, que tiene como objetivo contar con información normalizada, homogénea y sistemática sobre la generación y manejo de residuos o desechos peligrosos originados por las diferentes actividades desarrolladas en el País.</a:t>
            </a:r>
          </a:p>
          <a:p>
            <a:endParaRPr lang="es-CO" altLang="es-CO" sz="2800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BD3072-8535-BF6D-F45F-AA653F8D4ACC}"/>
              </a:ext>
            </a:extLst>
          </p:cNvPr>
          <p:cNvSpPr txBox="1"/>
          <p:nvPr/>
        </p:nvSpPr>
        <p:spPr>
          <a:xfrm>
            <a:off x="266991" y="226982"/>
            <a:ext cx="1062614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altLang="es-CO" sz="3600" b="1" dirty="0"/>
              <a:t>RESOLUCION 1362 DE 2007</a:t>
            </a:r>
          </a:p>
          <a:p>
            <a:pPr algn="ctr">
              <a:defRPr/>
            </a:pPr>
            <a:r>
              <a:rPr lang="es-CO" altLang="es-CO" sz="3200" b="1" dirty="0"/>
              <a:t>Registro de Generadores de Residuos o Desechos Peligrosos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94FCCB3-77B7-43D3-0D93-6C1F2BEA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648" y="1948184"/>
            <a:ext cx="4006775" cy="92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DED5391-6954-409B-BA7A-3AB32E791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03" y="166026"/>
            <a:ext cx="9619999" cy="10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altLang="es-CO" sz="3600" b="1" dirty="0">
                <a:solidFill>
                  <a:schemeClr val="bg1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AMBITO DE APLICACIÓN</a:t>
            </a:r>
          </a:p>
          <a:p>
            <a:pPr eaLnBrk="1" hangingPunct="1"/>
            <a:r>
              <a:rPr lang="es-ES" altLang="es-CO" sz="2197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</a:t>
            </a:r>
          </a:p>
        </p:txBody>
      </p:sp>
      <p:pic>
        <p:nvPicPr>
          <p:cNvPr id="6" name="Picture 8" descr="respel">
            <a:hlinkClick r:id="rId2" action="ppaction://hlinksldjump"/>
            <a:extLst>
              <a:ext uri="{FF2B5EF4-FFF2-40B4-BE49-F238E27FC236}">
                <a16:creationId xmlns:a16="http://schemas.microsoft.com/office/drawing/2014/main" id="{9B0C57E5-FFEF-4D7B-914C-351C1736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85" y="1388487"/>
            <a:ext cx="2429652" cy="5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23DA707E-93F2-40ED-A984-5A3A5DA14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2296" y="2301799"/>
            <a:ext cx="3163852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CO" altLang="es-C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generen una cantidad mayor 10 kg/mes </a:t>
            </a:r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RESPEL</a:t>
            </a:r>
          </a:p>
        </p:txBody>
      </p:sp>
      <p:cxnSp>
        <p:nvCxnSpPr>
          <p:cNvPr id="10" name="AutoShape 8">
            <a:extLst>
              <a:ext uri="{FF2B5EF4-FFF2-40B4-BE49-F238E27FC236}">
                <a16:creationId xmlns:a16="http://schemas.microsoft.com/office/drawing/2014/main" id="{A5CAA49F-5F6D-46D4-A3B9-32690B037D9D}"/>
              </a:ext>
            </a:extLst>
          </p:cNvPr>
          <p:cNvCxnSpPr>
            <a:cxnSpLocks noChangeShapeType="1"/>
            <a:stCxn id="6" idx="2"/>
            <a:endCxn id="12" idx="0"/>
          </p:cNvCxnSpPr>
          <p:nvPr/>
        </p:nvCxnSpPr>
        <p:spPr bwMode="auto">
          <a:xfrm flipH="1">
            <a:off x="3971427" y="1949400"/>
            <a:ext cx="1645484" cy="398565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>
            <a:extLst>
              <a:ext uri="{FF2B5EF4-FFF2-40B4-BE49-F238E27FC236}">
                <a16:creationId xmlns:a16="http://schemas.microsoft.com/office/drawing/2014/main" id="{A5BD3471-F0B5-4BE6-8FBE-3884DAD17456}"/>
              </a:ext>
            </a:extLst>
          </p:cNvPr>
          <p:cNvCxnSpPr>
            <a:cxnSpLocks noChangeShapeType="1"/>
            <a:stCxn id="6" idx="2"/>
            <a:endCxn id="9" idx="0"/>
          </p:cNvCxnSpPr>
          <p:nvPr/>
        </p:nvCxnSpPr>
        <p:spPr bwMode="auto">
          <a:xfrm>
            <a:off x="5616911" y="1949400"/>
            <a:ext cx="2597311" cy="352399"/>
          </a:xfrm>
          <a:prstGeom prst="straightConnector1">
            <a:avLst/>
          </a:prstGeom>
          <a:noFill/>
          <a:ln w="9525">
            <a:solidFill>
              <a:srgbClr val="92D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6 CuadroTexto">
            <a:extLst>
              <a:ext uri="{FF2B5EF4-FFF2-40B4-BE49-F238E27FC236}">
                <a16:creationId xmlns:a16="http://schemas.microsoft.com/office/drawing/2014/main" id="{06C06B0A-D741-4467-9C0B-21CD27302053}"/>
              </a:ext>
            </a:extLst>
          </p:cNvPr>
          <p:cNvSpPr txBox="1"/>
          <p:nvPr/>
        </p:nvSpPr>
        <p:spPr>
          <a:xfrm>
            <a:off x="1818250" y="2347965"/>
            <a:ext cx="4306354" cy="132343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CO" altLang="es-C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Personas naturales o jurídicas, publicas o privadas que desarrollen cualquier tipo de actividad que </a:t>
            </a:r>
            <a:r>
              <a:rPr lang="es-CO" altLang="es-CO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generen residuos o desechos peligrosos</a:t>
            </a:r>
            <a:r>
              <a:rPr lang="es-CO" altLang="es-C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7 Rectángulo">
            <a:extLst>
              <a:ext uri="{FF2B5EF4-FFF2-40B4-BE49-F238E27FC236}">
                <a16:creationId xmlns:a16="http://schemas.microsoft.com/office/drawing/2014/main" id="{AE30EDB5-E80F-4033-AE9F-3DE614154759}"/>
              </a:ext>
            </a:extLst>
          </p:cNvPr>
          <p:cNvSpPr/>
          <p:nvPr/>
        </p:nvSpPr>
        <p:spPr>
          <a:xfrm>
            <a:off x="1260542" y="4462266"/>
            <a:ext cx="8397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NOTA: Los establecimientos del sector manufacturero obligados a diligenciar el RESPEL, ingresarán la información de </a:t>
            </a:r>
            <a:r>
              <a:rPr lang="es-CO" sz="20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 Registro a través del RUA</a:t>
            </a:r>
          </a:p>
        </p:txBody>
      </p:sp>
    </p:spTree>
    <p:extLst>
      <p:ext uri="{BB962C8B-B14F-4D97-AF65-F5344CB8AC3E}">
        <p14:creationId xmlns:p14="http://schemas.microsoft.com/office/powerpoint/2010/main" val="122156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Estrella de 6 puntas"/>
          <p:cNvSpPr/>
          <p:nvPr/>
        </p:nvSpPr>
        <p:spPr bwMode="auto">
          <a:xfrm>
            <a:off x="5890160" y="1764613"/>
            <a:ext cx="4246983" cy="3175522"/>
          </a:xfrm>
          <a:prstGeom prst="star6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83701" tIns="41850" rIns="83701" bIns="41850" numCol="1" rtlCol="0" anchor="t" anchorCtr="0" compatLnSpc="1">
            <a:prstTxWarp prst="textNoShape">
              <a:avLst/>
            </a:prstTxWarp>
          </a:bodyPr>
          <a:lstStyle/>
          <a:p>
            <a:pPr algn="ctr" defTabSz="837042" fontAlgn="base">
              <a:spcBef>
                <a:spcPct val="0"/>
              </a:spcBef>
              <a:spcAft>
                <a:spcPct val="0"/>
              </a:spcAft>
            </a:pPr>
            <a:endParaRPr lang="es-CO" sz="2197">
              <a:latin typeface="Times New Roman" pitchFamily="18" charset="0"/>
            </a:endParaRPr>
          </a:p>
        </p:txBody>
      </p:sp>
      <p:sp>
        <p:nvSpPr>
          <p:cNvPr id="6146" name="1 Título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8370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>
                    <a:lumMod val="95000"/>
                  </a:schemeClr>
                </a:solidFill>
              </a:rPr>
              <a:t>PLAZO PARA EL DILIGENCIAMIENTO</a:t>
            </a:r>
            <a:endParaRPr lang="es-CO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66" name="Picture 8" descr="respel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94" y="2847739"/>
            <a:ext cx="3267348" cy="75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7" name="12 CuadroTexto"/>
          <p:cNvSpPr txBox="1">
            <a:spLocks noChangeArrowheads="1"/>
          </p:cNvSpPr>
          <p:nvPr/>
        </p:nvSpPr>
        <p:spPr bwMode="auto">
          <a:xfrm>
            <a:off x="6937247" y="2844542"/>
            <a:ext cx="21528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CO" sz="2000" b="1" dirty="0">
                <a:latin typeface="+mj-lt"/>
              </a:rPr>
              <a:t>anualmente, antes del 31 de marzo de cada año</a:t>
            </a:r>
          </a:p>
        </p:txBody>
      </p:sp>
    </p:spTree>
    <p:extLst>
      <p:ext uri="{BB962C8B-B14F-4D97-AF65-F5344CB8AC3E}">
        <p14:creationId xmlns:p14="http://schemas.microsoft.com/office/powerpoint/2010/main" val="322472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4 CuadroTexto"/>
          <p:cNvSpPr txBox="1">
            <a:spLocks noChangeArrowheads="1"/>
          </p:cNvSpPr>
          <p:nvPr/>
        </p:nvSpPr>
        <p:spPr bwMode="auto">
          <a:xfrm>
            <a:off x="510535" y="1725656"/>
            <a:ext cx="10018925" cy="4252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eaLnBrk="1" hangingPunct="1">
              <a:buClr>
                <a:srgbClr val="FF3399"/>
              </a:buClr>
              <a:buSzPct val="130000"/>
            </a:pPr>
            <a:r>
              <a:rPr lang="es-CO" altLang="es-CO" sz="2800" dirty="0">
                <a:latin typeface="+mj-lt"/>
                <a:ea typeface="Verdana" pitchFamily="34" charset="0"/>
                <a:cs typeface="Calibri" panose="020F0502020204030204" pitchFamily="34" charset="0"/>
              </a:rPr>
              <a:t>1. Se debe solicitar la inscripción en el Registro, enviando una carta al Área Metropolitana del Valle de Aburrá.</a:t>
            </a:r>
          </a:p>
          <a:p>
            <a:pPr algn="just" eaLnBrk="1" hangingPunct="1">
              <a:buClr>
                <a:srgbClr val="FF3399"/>
              </a:buClr>
              <a:buSzPct val="130000"/>
              <a:buFont typeface="Arial" charset="0"/>
              <a:buChar char="•"/>
            </a:pPr>
            <a:endParaRPr lang="es-CO" altLang="es-CO" sz="2800" dirty="0">
              <a:latin typeface="+mj-lt"/>
              <a:ea typeface="Verdana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Clr>
                <a:srgbClr val="FF3399"/>
              </a:buClr>
              <a:buSzPct val="130000"/>
            </a:pPr>
            <a:r>
              <a:rPr lang="es-CO" altLang="es-CO" sz="2800" dirty="0">
                <a:latin typeface="+mj-lt"/>
                <a:ea typeface="Verdana" pitchFamily="34" charset="0"/>
                <a:cs typeface="Calibri" panose="020F0502020204030204" pitchFamily="34" charset="0"/>
              </a:rPr>
              <a:t>2. El modelo de carta corresponde al </a:t>
            </a:r>
            <a:r>
              <a:rPr lang="es-CO" altLang="es-CO" sz="2800" u="sng" dirty="0">
                <a:solidFill>
                  <a:schemeClr val="accent6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Anexo 1</a:t>
            </a:r>
            <a:r>
              <a:rPr lang="es-CO" altLang="es-CO" sz="2800" dirty="0">
                <a:solidFill>
                  <a:srgbClr val="FF0000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 </a:t>
            </a:r>
            <a:r>
              <a:rPr lang="es-CO" altLang="es-CO" sz="2800" dirty="0">
                <a:latin typeface="+mj-lt"/>
                <a:ea typeface="Verdana" pitchFamily="34" charset="0"/>
                <a:cs typeface="Calibri" panose="020F0502020204030204" pitchFamily="34" charset="0"/>
              </a:rPr>
              <a:t>de la Resolución 1362 de 2.007 (se puede descargar de la página web).</a:t>
            </a:r>
          </a:p>
          <a:p>
            <a:pPr algn="just" eaLnBrk="1" hangingPunct="1">
              <a:buClr>
                <a:srgbClr val="FF3399"/>
              </a:buClr>
              <a:buSzPct val="130000"/>
              <a:buFont typeface="Arial" charset="0"/>
              <a:buChar char="•"/>
            </a:pPr>
            <a:endParaRPr lang="es-CO" altLang="es-CO" sz="2800" dirty="0">
              <a:latin typeface="+mj-lt"/>
              <a:ea typeface="Verdana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Clr>
                <a:srgbClr val="FF3399"/>
              </a:buClr>
              <a:buSzPct val="130000"/>
            </a:pPr>
            <a:r>
              <a:rPr lang="es-CO" altLang="es-CO" sz="2800" dirty="0">
                <a:latin typeface="+mj-lt"/>
                <a:ea typeface="Verdana" pitchFamily="34" charset="0"/>
                <a:cs typeface="Calibri" panose="020F0502020204030204" pitchFamily="34" charset="0"/>
              </a:rPr>
              <a:t>3. Una vez diligenciado y enviado, la Entidad debe responder a la solicitud remitiendo el usuario y contraseña de acceso al aplicativo del IDEAM a través del correo </a:t>
            </a:r>
            <a:r>
              <a:rPr lang="es-CO" altLang="es-CO" sz="2800" dirty="0">
                <a:solidFill>
                  <a:schemeClr val="accent6"/>
                </a:solidFill>
                <a:latin typeface="+mj-lt"/>
                <a:ea typeface="Verdana" pitchFamily="34" charset="0"/>
                <a:cs typeface="Calibri" panose="020F0502020204030204" pitchFamily="34" charset="0"/>
              </a:rPr>
              <a:t>soporte.residuos@metropol.gov.co</a:t>
            </a:r>
          </a:p>
          <a:p>
            <a:pPr algn="just" eaLnBrk="1" hangingPunct="1">
              <a:buClr>
                <a:srgbClr val="FF3399"/>
              </a:buClr>
              <a:buSzPct val="130000"/>
              <a:buFont typeface="Arial" charset="0"/>
              <a:buChar char="•"/>
            </a:pPr>
            <a:endParaRPr lang="es-CO" altLang="es-CO" sz="183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5 CuadroTexto"/>
          <p:cNvSpPr txBox="1">
            <a:spLocks noChangeArrowheads="1"/>
          </p:cNvSpPr>
          <p:nvPr/>
        </p:nvSpPr>
        <p:spPr bwMode="auto">
          <a:xfrm>
            <a:off x="146757" y="44905"/>
            <a:ext cx="105294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CO" altLang="es-CO" sz="3600" b="1" dirty="0">
                <a:latin typeface="+mn-lt"/>
              </a:rPr>
              <a:t>¿CUÁL ES EL PROCEDIMIENTO QUE DEBE ADELANTAR ANTE LA AUTORIDAD AMBIENTAL PARA RESPEL?</a:t>
            </a:r>
          </a:p>
        </p:txBody>
      </p:sp>
    </p:spTree>
    <p:extLst>
      <p:ext uri="{BB962C8B-B14F-4D97-AF65-F5344CB8AC3E}">
        <p14:creationId xmlns:p14="http://schemas.microsoft.com/office/powerpoint/2010/main" val="350363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79875" y="199116"/>
            <a:ext cx="9607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CO" alt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FORMATO DE INSCRIPCIÓN</a:t>
            </a: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90" y="897179"/>
            <a:ext cx="5589751" cy="576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589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981244" y="169281"/>
            <a:ext cx="95548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CO" alt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CLAVES DE ACCESO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781" y="1456006"/>
            <a:ext cx="8794121" cy="394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 bwMode="auto">
          <a:xfrm>
            <a:off x="1361594" y="2657703"/>
            <a:ext cx="1977407" cy="362525"/>
          </a:xfrm>
          <a:prstGeom prst="ellips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01" tIns="41850" rIns="83701" bIns="41850" numCol="1" rtlCol="0" anchor="t" anchorCtr="0" compatLnSpc="1">
            <a:prstTxWarp prst="textNoShape">
              <a:avLst/>
            </a:prstTxWarp>
          </a:bodyPr>
          <a:lstStyle/>
          <a:p>
            <a:pPr algn="ctr" defTabSz="837042" fontAlgn="base">
              <a:spcBef>
                <a:spcPct val="0"/>
              </a:spcBef>
              <a:spcAft>
                <a:spcPct val="0"/>
              </a:spcAft>
            </a:pPr>
            <a:endParaRPr lang="es-CO" sz="2197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47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0001" r="44086" b="21957"/>
          <a:stretch>
            <a:fillRect/>
          </a:stretch>
        </p:blipFill>
        <p:spPr bwMode="auto">
          <a:xfrm>
            <a:off x="1189436" y="1388174"/>
            <a:ext cx="8907430" cy="457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5 CuadroTexto"/>
          <p:cNvSpPr txBox="1">
            <a:spLocks noChangeArrowheads="1"/>
          </p:cNvSpPr>
          <p:nvPr/>
        </p:nvSpPr>
        <p:spPr bwMode="auto">
          <a:xfrm>
            <a:off x="1189435" y="232209"/>
            <a:ext cx="95328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s-CO" alt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PLATAFORMA DEL RESPEL</a:t>
            </a:r>
          </a:p>
        </p:txBody>
      </p:sp>
      <p:sp>
        <p:nvSpPr>
          <p:cNvPr id="25605" name="8 Explosión 2"/>
          <p:cNvSpPr>
            <a:spLocks noChangeArrowheads="1"/>
          </p:cNvSpPr>
          <p:nvPr/>
        </p:nvSpPr>
        <p:spPr bwMode="auto">
          <a:xfrm>
            <a:off x="4262548" y="2407442"/>
            <a:ext cx="248002" cy="98814"/>
          </a:xfrm>
          <a:prstGeom prst="irregularSeal2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s-CO" altLang="es-CO" sz="2197"/>
          </a:p>
        </p:txBody>
      </p:sp>
    </p:spTree>
    <p:extLst>
      <p:ext uri="{BB962C8B-B14F-4D97-AF65-F5344CB8AC3E}">
        <p14:creationId xmlns:p14="http://schemas.microsoft.com/office/powerpoint/2010/main" val="356401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6E5A243-8C12-2748-97EE-4AFB60C24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160124" cy="68753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5CC932-C1B0-B340-9995-85378399C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452" b="50000"/>
          <a:stretch/>
        </p:blipFill>
        <p:spPr>
          <a:xfrm>
            <a:off x="6410323" y="4339418"/>
            <a:ext cx="1495419" cy="4120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6D62EE-7992-5D45-B554-AFD3B9E73F68}"/>
              </a:ext>
            </a:extLst>
          </p:cNvPr>
          <p:cNvSpPr txBox="1"/>
          <p:nvPr/>
        </p:nvSpPr>
        <p:spPr>
          <a:xfrm>
            <a:off x="6315900" y="4794375"/>
            <a:ext cx="244875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>
                <a:solidFill>
                  <a:schemeClr val="bg1"/>
                </a:solidFill>
              </a:rPr>
              <a:t>@</a:t>
            </a:r>
            <a:r>
              <a:rPr lang="es-CO" err="1">
                <a:solidFill>
                  <a:schemeClr val="bg1"/>
                </a:solidFill>
              </a:rPr>
              <a:t>areametropol</a:t>
            </a:r>
            <a:r>
              <a:rPr lang="es-CO">
                <a:solidFill>
                  <a:schemeClr val="bg1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s-CO" err="1">
                <a:solidFill>
                  <a:schemeClr val="bg1"/>
                </a:solidFill>
              </a:rPr>
              <a:t>www.</a:t>
            </a:r>
            <a:r>
              <a:rPr lang="es-CO" b="1" err="1">
                <a:solidFill>
                  <a:schemeClr val="bg1"/>
                </a:solidFill>
              </a:rPr>
              <a:t>metropol</a:t>
            </a:r>
            <a:r>
              <a:rPr lang="es-CO" err="1">
                <a:solidFill>
                  <a:schemeClr val="bg1"/>
                </a:solidFill>
              </a:rPr>
              <a:t>.gov.co</a:t>
            </a:r>
            <a:endParaRPr lang="es-CO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04F2C0-2E3F-BB4C-A783-26B7C847D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185" y="3339296"/>
            <a:ext cx="19939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126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29EB1F0A2F77240A34C32FB0E1188A1" ma:contentTypeVersion="3" ma:contentTypeDescription="Crear nuevo documento." ma:contentTypeScope="" ma:versionID="6ea81d5fc1a1bac4b3bc1618c285a017">
  <xsd:schema xmlns:xsd="http://www.w3.org/2001/XMLSchema" xmlns:xs="http://www.w3.org/2001/XMLSchema" xmlns:p="http://schemas.microsoft.com/office/2006/metadata/properties" xmlns:ns1="http://schemas.microsoft.com/sharepoint/v3" xmlns:ns2="ca2f1318-6a92-41bf-bbc0-1b2259fbdc74" xmlns:ns3="95f6635b-f59f-440f-9d2e-f5ae66712f60" targetNamespace="http://schemas.microsoft.com/office/2006/metadata/properties" ma:root="true" ma:fieldsID="347f7bf4e22eca5db0f35b9f40886d10" ns1:_="" ns2:_="" ns3:_="">
    <xsd:import namespace="http://schemas.microsoft.com/sharepoint/v3"/>
    <xsd:import namespace="ca2f1318-6a92-41bf-bbc0-1b2259fbdc74"/>
    <xsd:import namespace="95f6635b-f59f-440f-9d2e-f5ae66712f6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bicacion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f1318-6a92-41bf-bbc0-1b2259fbdc74" elementFormDefault="qualified">
    <xsd:import namespace="http://schemas.microsoft.com/office/2006/documentManagement/types"/>
    <xsd:import namespace="http://schemas.microsoft.com/office/infopath/2007/PartnerControls"/>
    <xsd:element name="Ubicacion" ma:index="10" ma:displayName="Ubicacion" ma:format="Dropdown" ma:internalName="Ubicacion">
      <xsd:simpleType>
        <xsd:restriction base="dms:Choice">
          <xsd:enumeration value="capacitaciones"/>
          <xsd:enumeration value="cartillas"/>
          <xsd:enumeration value="resoluciones-adopció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6635b-f59f-440f-9d2e-f5ae66712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f6635b-f59f-440f-9d2e-f5ae66712f60">
      <UserInfo>
        <DisplayName>Albeiro Alcides Rojas Buriticá</DisplayName>
        <AccountId>1681</AccountId>
        <AccountType/>
      </UserInfo>
    </SharedWithUsers>
    <Ubicacion xmlns="ca2f1318-6a92-41bf-bbc0-1b2259fbdc74">capacitaciones</Ubicacion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FDA5A9-20B1-4412-865C-6EC737A8CDCA}"/>
</file>

<file path=customXml/itemProps2.xml><?xml version="1.0" encoding="utf-8"?>
<ds:datastoreItem xmlns:ds="http://schemas.openxmlformats.org/officeDocument/2006/customXml" ds:itemID="{6847C753-2E10-4B0F-A8A2-4A8BB46AA578}">
  <ds:schemaRefs>
    <ds:schemaRef ds:uri="http://schemas.microsoft.com/office/2006/metadata/properties"/>
    <ds:schemaRef ds:uri="http://schemas.microsoft.com/office/infopath/2007/PartnerControls"/>
    <ds:schemaRef ds:uri="6cc4027c-0dba-4532-9fb4-b8757925179a"/>
  </ds:schemaRefs>
</ds:datastoreItem>
</file>

<file path=customXml/itemProps3.xml><?xml version="1.0" encoding="utf-8"?>
<ds:datastoreItem xmlns:ds="http://schemas.openxmlformats.org/officeDocument/2006/customXml" ds:itemID="{EE90A23F-2BD9-4B03-B4AB-FDA2710D85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6187</TotalTime>
  <Words>258</Words>
  <Application>Microsoft Office PowerPoint</Application>
  <PresentationFormat>Personalizado</PresentationFormat>
  <Paragraphs>26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Diseño personalizado</vt:lpstr>
      <vt:lpstr>Presentación de PowerPoint</vt:lpstr>
      <vt:lpstr>Presentación de PowerPoint</vt:lpstr>
      <vt:lpstr>Presentación de PowerPoint</vt:lpstr>
      <vt:lpstr>PLAZO PARA EL DILIGENCIAMIENTO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Alonso Montoya Lopez</dc:creator>
  <cp:lastModifiedBy>Isabel Cristina Arango Pérez</cp:lastModifiedBy>
  <cp:revision>258</cp:revision>
  <dcterms:created xsi:type="dcterms:W3CDTF">2021-01-15T18:50:19Z</dcterms:created>
  <dcterms:modified xsi:type="dcterms:W3CDTF">2022-05-20T01:15:48Z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0x010100729EB1F0A2F77240A34C32FB0E1188A1</vt:lpwstr>
  </property>
</Properties>
</file>