
<file path=[Content_Types].xml><?xml version="1.0" encoding="utf-8"?>
<Types xmlns="http://schemas.openxmlformats.org/package/2006/content-types">
  <Default Extension="png" ContentType="image/png"/>
  <Default Extension="rels" ContentType="application/vnd.openxmlformats-package.relationships+xml"/>
  <Default Extension="fntdata" ContentType="application/x-fontdata"/>
  <Default Extension="xml" ContentType="application/xml"/>
  <Default Extension="jpg" ContentType="image/jpeg"/>
  <Override PartName="/ppt/theme/theme1.xml" ContentType="application/vnd.openxmlformats-officedocument.theme+xml"/>
  <Override PartName="/ppt/theme/theme2.xml" ContentType="application/vnd.openxmlformats-officedocument.theme+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ableStyles.xml" ContentType="application/vnd.openxmlformats-officedocument.presentationml.tableStyles+xml"/>
  <Override PartName="/ppt/presentation.xml" ContentType="application/vnd.openxmlformats-officedocument.presentationml.presentation.main+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2" Type="http://schemas.openxmlformats.org/officeDocument/2006/relationships/custom-properties" Target="docProps/custom.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autoCompressPictures="0" embedTrueTypeFonts="1" strictFirstAndLastChars="0" saveSubsetFonts="1">
  <p:sldMasterIdLst>
    <p:sldMasterId id="2147483660" r:id="rId5"/>
  </p:sldMasterIdLst>
  <p:notesMasterIdLst>
    <p:notesMasterId r:id="rId6"/>
  </p:notesMasterIdLst>
  <p:sldIdLst>
    <p:sldId id="256" r:id="rId7"/>
    <p:sldId id="257" r:id="rId8"/>
    <p:sldId id="258" r:id="rId9"/>
    <p:sldId id="259" r:id="rId10"/>
    <p:sldId id="260" r:id="rId11"/>
    <p:sldId id="261" r:id="rId12"/>
    <p:sldId id="262" r:id="rId13"/>
    <p:sldId id="263" r:id="rId14"/>
    <p:sldId id="264" r:id="rId15"/>
    <p:sldId id="265" r:id="rId16"/>
    <p:sldId id="266" r:id="rId17"/>
    <p:sldId id="267" r:id="rId18"/>
    <p:sldId id="268" r:id="rId19"/>
    <p:sldId id="269" r:id="rId20"/>
    <p:sldId id="270" r:id="rId21"/>
    <p:sldId id="271" r:id="rId22"/>
    <p:sldId id="272" r:id="rId23"/>
    <p:sldId id="273" r:id="rId24"/>
    <p:sldId id="274" r:id="rId25"/>
    <p:sldId id="275" r:id="rId26"/>
    <p:sldId id="276" r:id="rId27"/>
    <p:sldId id="277" r:id="rId28"/>
    <p:sldId id="278" r:id="rId29"/>
    <p:sldId id="279" r:id="rId30"/>
    <p:sldId id="280" r:id="rId31"/>
    <p:sldId id="281" r:id="rId32"/>
    <p:sldId id="282" r:id="rId33"/>
    <p:sldId id="283" r:id="rId34"/>
    <p:sldId id="284" r:id="rId35"/>
    <p:sldId id="285" r:id="rId36"/>
    <p:sldId id="286" r:id="rId37"/>
    <p:sldId id="287" r:id="rId38"/>
  </p:sldIdLst>
  <p:sldSz cy="6858000" cx="12192000"/>
  <p:notesSz cx="6858000" cy="9144000"/>
  <p:embeddedFontLst>
    <p:embeddedFont>
      <p:font typeface="Roboto"/>
      <p:regular r:id="rId39"/>
      <p:bold r:id="rId40"/>
      <p:italic r:id="rId41"/>
      <p:boldItalic r:id="rId42"/>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454">
          <p15:clr>
            <a:srgbClr val="A4A3A4"/>
          </p15:clr>
        </p15:guide>
        <p15:guide id="2" pos="45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file>

<file path=ppt/tableStyles.xml><?xml version="1.0" encoding="utf-8"?>
<a:tblStyleLst xmlns:a="http://schemas.openxmlformats.org/drawingml/2006/main" xmlns:r="http://schemas.openxmlformats.org/officeDocument/2006/relationships" def="{2BC66079-6FEC-48CD-A613-FA5D23350506}">
  <a:tblStyle styleId="{2BC66079-6FEC-48CD-A613-FA5D23350506}" styleName="Table_0">
    <a:wholeTbl>
      <a:tcTxStyle b="off" i="off">
        <a:font>
          <a:latin typeface="Calibri"/>
          <a:ea typeface="Calibri"/>
          <a:cs typeface="Calibri"/>
        </a:font>
        <a:schemeClr val="dk1"/>
      </a:tcTxStyle>
      <a:tcStyle>
        <a:tcBdr>
          <a:left>
            <a:ln cap="flat" cmpd="sng" w="12700">
              <a:solidFill>
                <a:schemeClr val="lt1"/>
              </a:solidFill>
              <a:prstDash val="solid"/>
              <a:round/>
              <a:headEnd len="sm" w="sm" type="none"/>
              <a:tailEnd len="sm" w="sm" type="none"/>
            </a:ln>
          </a:left>
          <a:right>
            <a:ln cap="flat" cmpd="sng" w="12700">
              <a:solidFill>
                <a:schemeClr val="lt1"/>
              </a:solidFill>
              <a:prstDash val="solid"/>
              <a:round/>
              <a:headEnd len="sm" w="sm" type="none"/>
              <a:tailEnd len="sm" w="sm" type="none"/>
            </a:ln>
          </a:right>
          <a:top>
            <a:ln cap="flat" cmpd="sng" w="12700">
              <a:solidFill>
                <a:schemeClr val="lt1"/>
              </a:solidFill>
              <a:prstDash val="solid"/>
              <a:round/>
              <a:headEnd len="sm" w="sm" type="none"/>
              <a:tailEnd len="sm" w="sm" type="none"/>
            </a:ln>
          </a:top>
          <a:bottom>
            <a:ln cap="flat" cmpd="sng" w="12700">
              <a:solidFill>
                <a:schemeClr val="lt1"/>
              </a:solidFill>
              <a:prstDash val="solid"/>
              <a:round/>
              <a:headEnd len="sm" w="sm" type="none"/>
              <a:tailEnd len="sm" w="sm" type="none"/>
            </a:ln>
          </a:bottom>
          <a:insideH>
            <a:ln cap="flat" cmpd="sng" w="12700">
              <a:solidFill>
                <a:schemeClr val="lt1"/>
              </a:solidFill>
              <a:prstDash val="solid"/>
              <a:round/>
              <a:headEnd len="sm" w="sm" type="none"/>
              <a:tailEnd len="sm" w="sm" type="none"/>
            </a:ln>
          </a:insideH>
          <a:insideV>
            <a:ln cap="flat" cmpd="sng" w="12700">
              <a:solidFill>
                <a:schemeClr val="lt1"/>
              </a:solidFill>
              <a:prstDash val="solid"/>
              <a:round/>
              <a:headEnd len="sm" w="sm" type="none"/>
              <a:tailEnd len="sm" w="sm" type="none"/>
            </a:ln>
          </a:insideV>
        </a:tcBdr>
        <a:fill>
          <a:solidFill>
            <a:srgbClr val="EEF5E6"/>
          </a:solidFill>
        </a:fill>
      </a:tcStyle>
    </a:wholeTbl>
    <a:band1H>
      <a:tcTxStyle b="off" i="off"/>
      <a:tcStyle>
        <a:fill>
          <a:solidFill>
            <a:srgbClr val="DCEACA"/>
          </a:solidFill>
        </a:fill>
      </a:tcStyle>
    </a:band1H>
    <a:band2H>
      <a:tcTxStyle b="off" i="off"/>
    </a:band2H>
    <a:band1V>
      <a:tcTxStyle b="off" i="off"/>
      <a:tcStyle>
        <a:fill>
          <a:solidFill>
            <a:srgbClr val="DCEACA"/>
          </a:solidFill>
        </a:fill>
      </a:tcStyle>
    </a:band1V>
    <a:band2V>
      <a:tcTxStyle b="off" i="off"/>
    </a:band2V>
    <a:lastCol>
      <a:tcTxStyle b="on" i="off">
        <a:font>
          <a:latin typeface="Calibri"/>
          <a:ea typeface="Calibri"/>
          <a:cs typeface="Calibri"/>
        </a:font>
        <a:schemeClr val="lt1"/>
      </a:tcTxStyle>
      <a:tcStyle>
        <a:fill>
          <a:solidFill>
            <a:schemeClr val="accent1"/>
          </a:solidFill>
        </a:fill>
      </a:tcStyle>
    </a:lastCol>
    <a:firstCol>
      <a:tcTxStyle b="on" i="off">
        <a:font>
          <a:latin typeface="Calibri"/>
          <a:ea typeface="Calibri"/>
          <a:cs typeface="Calibri"/>
        </a:font>
        <a:schemeClr val="lt1"/>
      </a:tcTxStyle>
      <a:tcStyle>
        <a:fill>
          <a:solidFill>
            <a:schemeClr val="accent1"/>
          </a:solidFill>
        </a:fill>
      </a:tcStyle>
    </a:firstCol>
    <a:lastRow>
      <a:tcTxStyle b="on" i="off">
        <a:font>
          <a:latin typeface="Calibri"/>
          <a:ea typeface="Calibri"/>
          <a:cs typeface="Calibri"/>
        </a:font>
        <a:schemeClr val="lt1"/>
      </a:tcTxStyle>
      <a:tcStyle>
        <a:tcBdr>
          <a:top>
            <a:ln cap="flat" cmpd="sng" w="38100">
              <a:solidFill>
                <a:schemeClr val="lt1"/>
              </a:solidFill>
              <a:prstDash val="solid"/>
              <a:round/>
              <a:headEnd len="sm" w="sm" type="none"/>
              <a:tailEnd len="sm" w="sm" type="none"/>
            </a:ln>
          </a:top>
        </a:tcBdr>
        <a:fill>
          <a:solidFill>
            <a:schemeClr val="accent1"/>
          </a:solidFill>
        </a:fill>
      </a:tcStyle>
    </a:lastRow>
    <a:seCell>
      <a:tcTxStyle b="off" i="off"/>
    </a:seCell>
    <a:swCell>
      <a:tcTxStyle b="off" i="off"/>
    </a:swCell>
    <a:firstRow>
      <a:tcTxStyle b="on" i="off">
        <a:font>
          <a:latin typeface="Calibri"/>
          <a:ea typeface="Calibri"/>
          <a:cs typeface="Calibri"/>
        </a:font>
        <a:schemeClr val="lt1"/>
      </a:tcTxStyle>
      <a:tcStyle>
        <a:tcBdr>
          <a:bottom>
            <a:ln cap="flat" cmpd="sng" w="38100">
              <a:solidFill>
                <a:schemeClr val="lt1"/>
              </a:solidFill>
              <a:prstDash val="solid"/>
              <a:round/>
              <a:headEnd len="sm" w="sm" type="none"/>
              <a:tailEnd len="sm" w="sm" type="none"/>
            </a:ln>
          </a:bottom>
        </a:tcBdr>
        <a:fill>
          <a:solidFill>
            <a:schemeClr val="accent1"/>
          </a:solidFill>
        </a:fill>
      </a:tcStyle>
    </a:firstRow>
    <a:neCell>
      <a:tcTxStyle b="off" i="off"/>
    </a:neCell>
    <a:nwCell>
      <a:tcTxStyle b="off" i="off"/>
    </a:nwCell>
  </a:tblStyle>
</a:tblStyleLst>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Comments="0">
  <p:slideViewPr>
    <p:cSldViewPr snapToGrid="0">
      <p:cViewPr varScale="1">
        <p:scale>
          <a:sx n="100" d="100"/>
          <a:sy n="100" d="100"/>
        </p:scale>
        <p:origin x="0" y="0"/>
      </p:cViewPr>
      <p:guideLst>
        <p:guide pos="454" orient="horz"/>
        <p:guide pos="450"/>
      </p:guideLst>
    </p:cSldViewPr>
  </p:slideViewPr>
</p:viewPr>
</file>

<file path=ppt/_rels/presentation.xml.rels><?xml version="1.0" encoding="UTF-8" standalone="yes"?>
<Relationships xmlns="http://schemas.openxmlformats.org/package/2006/relationships"><Relationship Id="rId26" Type="http://schemas.openxmlformats.org/officeDocument/2006/relationships/slide" Target="slides/slide20.xml"/><Relationship Id="rId13" Type="http://schemas.openxmlformats.org/officeDocument/2006/relationships/slide" Target="slides/slide7.xml"/><Relationship Id="rId39" Type="http://schemas.openxmlformats.org/officeDocument/2006/relationships/font" Target="fonts/Roboto-regular.fntdata"/><Relationship Id="rId18" Type="http://schemas.openxmlformats.org/officeDocument/2006/relationships/slide" Target="slides/slide12.xml"/><Relationship Id="rId42" Type="http://schemas.openxmlformats.org/officeDocument/2006/relationships/font" Target="fonts/Roboto-boldItalic.fntdata"/><Relationship Id="rId21" Type="http://schemas.openxmlformats.org/officeDocument/2006/relationships/slide" Target="slides/slide15.xml"/><Relationship Id="rId34" Type="http://schemas.openxmlformats.org/officeDocument/2006/relationships/slide" Target="slides/slide28.xml"/><Relationship Id="rId7" Type="http://schemas.openxmlformats.org/officeDocument/2006/relationships/slide" Target="slides/slide1.xml"/><Relationship Id="rId2" Type="http://schemas.openxmlformats.org/officeDocument/2006/relationships/viewProps" Target="viewProps.xml"/><Relationship Id="rId29" Type="http://schemas.openxmlformats.org/officeDocument/2006/relationships/slide" Target="slides/slide23.xml"/><Relationship Id="rId16" Type="http://schemas.openxmlformats.org/officeDocument/2006/relationships/slide" Target="slides/slide10.xml"/><Relationship Id="rId40" Type="http://schemas.openxmlformats.org/officeDocument/2006/relationships/font" Target="fonts/Roboto-bold.fntdata"/><Relationship Id="rId24" Type="http://schemas.openxmlformats.org/officeDocument/2006/relationships/slide" Target="slides/slide18.xml"/><Relationship Id="rId1" Type="http://schemas.openxmlformats.org/officeDocument/2006/relationships/theme" Target="theme/theme2.xml"/><Relationship Id="rId6" Type="http://schemas.openxmlformats.org/officeDocument/2006/relationships/notesMaster" Target="notesMasters/notesMaster1.xml"/><Relationship Id="rId11" Type="http://schemas.openxmlformats.org/officeDocument/2006/relationships/slide" Target="slides/slide5.xml"/><Relationship Id="rId32" Type="http://schemas.openxmlformats.org/officeDocument/2006/relationships/slide" Target="slides/slide26.xml"/><Relationship Id="rId37" Type="http://schemas.openxmlformats.org/officeDocument/2006/relationships/slide" Target="slides/slide31.xml"/><Relationship Id="rId45" Type="http://schemas.openxmlformats.org/officeDocument/2006/relationships/customXml" Target="../customXml/item3.xml"/><Relationship Id="rId23" Type="http://schemas.openxmlformats.org/officeDocument/2006/relationships/slide" Target="slides/slide17.xml"/><Relationship Id="rId28" Type="http://schemas.openxmlformats.org/officeDocument/2006/relationships/slide" Target="slides/slide22.xml"/><Relationship Id="rId5" Type="http://schemas.openxmlformats.org/officeDocument/2006/relationships/slideMaster" Target="slideMasters/slideMaster1.xml"/><Relationship Id="rId15" Type="http://schemas.openxmlformats.org/officeDocument/2006/relationships/slide" Target="slides/slide9.xml"/><Relationship Id="rId36" Type="http://schemas.openxmlformats.org/officeDocument/2006/relationships/slide" Target="slides/slide30.xml"/><Relationship Id="rId31" Type="http://schemas.openxmlformats.org/officeDocument/2006/relationships/slide" Target="slides/slide25.xml"/><Relationship Id="rId10" Type="http://schemas.openxmlformats.org/officeDocument/2006/relationships/slide" Target="slides/slide4.xml"/><Relationship Id="rId19" Type="http://schemas.openxmlformats.org/officeDocument/2006/relationships/slide" Target="slides/slide13.xml"/><Relationship Id="rId44" Type="http://schemas.openxmlformats.org/officeDocument/2006/relationships/customXml" Target="../customXml/item2.xml"/><Relationship Id="rId22" Type="http://schemas.openxmlformats.org/officeDocument/2006/relationships/slide" Target="slides/slide16.xml"/><Relationship Id="rId4" Type="http://schemas.openxmlformats.org/officeDocument/2006/relationships/tableStyles" Target="tableStyles.xml"/><Relationship Id="rId9" Type="http://schemas.openxmlformats.org/officeDocument/2006/relationships/slide" Target="slides/slide3.xml"/><Relationship Id="rId27" Type="http://schemas.openxmlformats.org/officeDocument/2006/relationships/slide" Target="slides/slide21.xml"/><Relationship Id="rId30" Type="http://schemas.openxmlformats.org/officeDocument/2006/relationships/slide" Target="slides/slide24.xml"/><Relationship Id="rId35" Type="http://schemas.openxmlformats.org/officeDocument/2006/relationships/slide" Target="slides/slide29.xml"/><Relationship Id="rId14" Type="http://schemas.openxmlformats.org/officeDocument/2006/relationships/slide" Target="slides/slide8.xml"/><Relationship Id="rId43" Type="http://schemas.openxmlformats.org/officeDocument/2006/relationships/customXml" Target="../customXml/item1.xml"/><Relationship Id="rId8" Type="http://schemas.openxmlformats.org/officeDocument/2006/relationships/slide" Target="slides/slide2.xml"/><Relationship Id="rId3" Type="http://schemas.openxmlformats.org/officeDocument/2006/relationships/presProps" Target="presProps.xml"/><Relationship Id="rId25" Type="http://schemas.openxmlformats.org/officeDocument/2006/relationships/slide" Target="slides/slide19.xml"/><Relationship Id="rId33" Type="http://schemas.openxmlformats.org/officeDocument/2006/relationships/slide" Target="slides/slide27.xml"/><Relationship Id="rId12" Type="http://schemas.openxmlformats.org/officeDocument/2006/relationships/slide" Target="slides/slide6.xml"/><Relationship Id="rId17" Type="http://schemas.openxmlformats.org/officeDocument/2006/relationships/slide" Target="slides/slide11.xml"/><Relationship Id="rId38" Type="http://schemas.openxmlformats.org/officeDocument/2006/relationships/slide" Target="slides/slide32.xml"/><Relationship Id="rId20" Type="http://schemas.openxmlformats.org/officeDocument/2006/relationships/slide" Target="slides/slide14.xml"/><Relationship Id="rId41" Type="http://schemas.openxmlformats.org/officeDocument/2006/relationships/font" Target="fonts/Roboto-italic.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chemeClr val="lt1"/>
        </a:solidFill>
      </p:bgPr>
    </p:bg>
    <p:spTree>
      <p:nvGrpSpPr>
        <p:cNvPr id="2" name="Shape 2"/>
        <p:cNvGrpSpPr/>
        <p:nvPr/>
      </p:nvGrpSpPr>
      <p:grpSpPr>
        <a:xfrm>
          <a:off x="0" y="0"/>
          <a:ext cx="0" cy="0"/>
          <a:chOff x="0" y="0"/>
          <a:chExt cx="0" cy="0"/>
        </a:xfrm>
      </p:grpSpPr>
      <p:sp>
        <p:nvSpPr>
          <p:cNvPr id="3" name="Google Shape;3;n"/>
          <p:cNvSpPr txBox="1"/>
          <p:nvPr>
            <p:ph idx="2" type="hdr"/>
          </p:nvPr>
        </p:nvSpPr>
        <p:spPr>
          <a:xfrm>
            <a:off x="0" y="0"/>
            <a:ext cx="2971800" cy="457200"/>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4" name="Google Shape;4;n"/>
          <p:cNvSpPr txBox="1"/>
          <p:nvPr>
            <p:ph idx="10" type="dt"/>
          </p:nvPr>
        </p:nvSpPr>
        <p:spPr>
          <a:xfrm>
            <a:off x="3884613" y="0"/>
            <a:ext cx="2971800" cy="457200"/>
          </a:xfrm>
          <a:prstGeom prst="rect">
            <a:avLst/>
          </a:prstGeom>
          <a:noFill/>
          <a:ln>
            <a:noFill/>
          </a:ln>
        </p:spPr>
        <p:txBody>
          <a:bodyPr anchorCtr="0" anchor="t" bIns="45700" lIns="91425" spcFirstLastPara="1" rIns="91425" wrap="square" tIns="45700">
            <a:noAutofit/>
          </a:bodyPr>
          <a:lstStyle>
            <a:lvl1pPr lvl="0" marR="0" rtl="0" algn="r">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5" name="Google Shape;5;n"/>
          <p:cNvSpPr/>
          <p:nvPr>
            <p:ph idx="3"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 name="Google Shape;6;n"/>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indent="-228600" lvl="1" marL="9144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2pPr>
            <a:lvl3pPr indent="-228600" lvl="2" marL="13716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3pPr>
            <a:lvl4pPr indent="-228600" lvl="3" marL="18288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4pPr>
            <a:lvl5pPr indent="-228600" lvl="4" marL="22860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5pPr>
            <a:lvl6pPr indent="-228600" lvl="5" marL="27432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6pPr>
            <a:lvl7pPr indent="-228600" lvl="6" marL="32004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7pPr>
            <a:lvl8pPr indent="-228600" lvl="7" marL="36576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8pPr>
            <a:lvl9pPr indent="-228600" lvl="8" marL="41148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9pPr>
          </a:lstStyle>
          <a:p/>
        </p:txBody>
      </p:sp>
      <p:sp>
        <p:nvSpPr>
          <p:cNvPr id="7" name="Google Shape;7;n"/>
          <p:cNvSpPr txBox="1"/>
          <p:nvPr>
            <p:ph idx="11" type="ftr"/>
          </p:nvPr>
        </p:nvSpPr>
        <p:spPr>
          <a:xfrm>
            <a:off x="0" y="8685213"/>
            <a:ext cx="2971800" cy="457200"/>
          </a:xfrm>
          <a:prstGeom prst="rect">
            <a:avLst/>
          </a:prstGeom>
          <a:noFill/>
          <a:ln>
            <a:noFill/>
          </a:ln>
        </p:spPr>
        <p:txBody>
          <a:bodyPr anchorCtr="0" anchor="b"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8" name="Google Shape;8;n"/>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Arial"/>
              <a:buNone/>
            </a:pPr>
            <a:fld id="{00000000-1234-1234-1234-123412341234}" type="slidenum">
              <a:rPr b="0" i="0" lang="es-CO"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43" name="Shape 43"/>
        <p:cNvGrpSpPr/>
        <p:nvPr/>
      </p:nvGrpSpPr>
      <p:grpSpPr>
        <a:xfrm>
          <a:off x="0" y="0"/>
          <a:ext cx="0" cy="0"/>
          <a:chOff x="0" y="0"/>
          <a:chExt cx="0" cy="0"/>
        </a:xfrm>
      </p:grpSpPr>
      <p:sp>
        <p:nvSpPr>
          <p:cNvPr id="44" name="Google Shape;44;p1: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45" name="Google Shape;45;p1: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52" name="Shape 152"/>
        <p:cNvGrpSpPr/>
        <p:nvPr/>
      </p:nvGrpSpPr>
      <p:grpSpPr>
        <a:xfrm>
          <a:off x="0" y="0"/>
          <a:ext cx="0" cy="0"/>
          <a:chOff x="0" y="0"/>
          <a:chExt cx="0" cy="0"/>
        </a:xfrm>
      </p:grpSpPr>
      <p:sp>
        <p:nvSpPr>
          <p:cNvPr id="153" name="Google Shape;153;p10: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54" name="Google Shape;154;p10: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61" name="Shape 161"/>
        <p:cNvGrpSpPr/>
        <p:nvPr/>
      </p:nvGrpSpPr>
      <p:grpSpPr>
        <a:xfrm>
          <a:off x="0" y="0"/>
          <a:ext cx="0" cy="0"/>
          <a:chOff x="0" y="0"/>
          <a:chExt cx="0" cy="0"/>
        </a:xfrm>
      </p:grpSpPr>
      <p:sp>
        <p:nvSpPr>
          <p:cNvPr id="162" name="Google Shape;162;p11: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63" name="Google Shape;163;p11: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70" name="Shape 170"/>
        <p:cNvGrpSpPr/>
        <p:nvPr/>
      </p:nvGrpSpPr>
      <p:grpSpPr>
        <a:xfrm>
          <a:off x="0" y="0"/>
          <a:ext cx="0" cy="0"/>
          <a:chOff x="0" y="0"/>
          <a:chExt cx="0" cy="0"/>
        </a:xfrm>
      </p:grpSpPr>
      <p:sp>
        <p:nvSpPr>
          <p:cNvPr id="171" name="Google Shape;171;p12: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72" name="Google Shape;172;p12: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79" name="Shape 179"/>
        <p:cNvGrpSpPr/>
        <p:nvPr/>
      </p:nvGrpSpPr>
      <p:grpSpPr>
        <a:xfrm>
          <a:off x="0" y="0"/>
          <a:ext cx="0" cy="0"/>
          <a:chOff x="0" y="0"/>
          <a:chExt cx="0" cy="0"/>
        </a:xfrm>
      </p:grpSpPr>
      <p:sp>
        <p:nvSpPr>
          <p:cNvPr id="180" name="Google Shape;180;p13: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81" name="Google Shape;181;p13: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88" name="Shape 188"/>
        <p:cNvGrpSpPr/>
        <p:nvPr/>
      </p:nvGrpSpPr>
      <p:grpSpPr>
        <a:xfrm>
          <a:off x="0" y="0"/>
          <a:ext cx="0" cy="0"/>
          <a:chOff x="0" y="0"/>
          <a:chExt cx="0" cy="0"/>
        </a:xfrm>
      </p:grpSpPr>
      <p:sp>
        <p:nvSpPr>
          <p:cNvPr id="189" name="Google Shape;189;p14: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90" name="Google Shape;190;p14: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97" name="Shape 197"/>
        <p:cNvGrpSpPr/>
        <p:nvPr/>
      </p:nvGrpSpPr>
      <p:grpSpPr>
        <a:xfrm>
          <a:off x="0" y="0"/>
          <a:ext cx="0" cy="0"/>
          <a:chOff x="0" y="0"/>
          <a:chExt cx="0" cy="0"/>
        </a:xfrm>
      </p:grpSpPr>
      <p:sp>
        <p:nvSpPr>
          <p:cNvPr id="198" name="Google Shape;198;p15: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99" name="Google Shape;199;p15: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58" name="Shape 258"/>
        <p:cNvGrpSpPr/>
        <p:nvPr/>
      </p:nvGrpSpPr>
      <p:grpSpPr>
        <a:xfrm>
          <a:off x="0" y="0"/>
          <a:ext cx="0" cy="0"/>
          <a:chOff x="0" y="0"/>
          <a:chExt cx="0" cy="0"/>
        </a:xfrm>
      </p:grpSpPr>
      <p:sp>
        <p:nvSpPr>
          <p:cNvPr id="259" name="Google Shape;259;p16: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60" name="Google Shape;260;p16: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82" name="Shape 282"/>
        <p:cNvGrpSpPr/>
        <p:nvPr/>
      </p:nvGrpSpPr>
      <p:grpSpPr>
        <a:xfrm>
          <a:off x="0" y="0"/>
          <a:ext cx="0" cy="0"/>
          <a:chOff x="0" y="0"/>
          <a:chExt cx="0" cy="0"/>
        </a:xfrm>
      </p:grpSpPr>
      <p:sp>
        <p:nvSpPr>
          <p:cNvPr id="283" name="Google Shape;283;p17: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84" name="Google Shape;284;p17: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06" name="Shape 306"/>
        <p:cNvGrpSpPr/>
        <p:nvPr/>
      </p:nvGrpSpPr>
      <p:grpSpPr>
        <a:xfrm>
          <a:off x="0" y="0"/>
          <a:ext cx="0" cy="0"/>
          <a:chOff x="0" y="0"/>
          <a:chExt cx="0" cy="0"/>
        </a:xfrm>
      </p:grpSpPr>
      <p:sp>
        <p:nvSpPr>
          <p:cNvPr id="307" name="Google Shape;307;p18: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308" name="Google Shape;308;p18: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16" name="Shape 316"/>
        <p:cNvGrpSpPr/>
        <p:nvPr/>
      </p:nvGrpSpPr>
      <p:grpSpPr>
        <a:xfrm>
          <a:off x="0" y="0"/>
          <a:ext cx="0" cy="0"/>
          <a:chOff x="0" y="0"/>
          <a:chExt cx="0" cy="0"/>
        </a:xfrm>
      </p:grpSpPr>
      <p:sp>
        <p:nvSpPr>
          <p:cNvPr id="317" name="Google Shape;317;p19: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318" name="Google Shape;318;p19: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52" name="Shape 52"/>
        <p:cNvGrpSpPr/>
        <p:nvPr/>
      </p:nvGrpSpPr>
      <p:grpSpPr>
        <a:xfrm>
          <a:off x="0" y="0"/>
          <a:ext cx="0" cy="0"/>
          <a:chOff x="0" y="0"/>
          <a:chExt cx="0" cy="0"/>
        </a:xfrm>
      </p:grpSpPr>
      <p:sp>
        <p:nvSpPr>
          <p:cNvPr id="53" name="Google Shape;53;p2: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54" name="Google Shape;54;p2: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23" name="Shape 323"/>
        <p:cNvGrpSpPr/>
        <p:nvPr/>
      </p:nvGrpSpPr>
      <p:grpSpPr>
        <a:xfrm>
          <a:off x="0" y="0"/>
          <a:ext cx="0" cy="0"/>
          <a:chOff x="0" y="0"/>
          <a:chExt cx="0" cy="0"/>
        </a:xfrm>
      </p:grpSpPr>
      <p:sp>
        <p:nvSpPr>
          <p:cNvPr id="324" name="Google Shape;324;p20: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325" name="Google Shape;325;p20: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30" name="Shape 330"/>
        <p:cNvGrpSpPr/>
        <p:nvPr/>
      </p:nvGrpSpPr>
      <p:grpSpPr>
        <a:xfrm>
          <a:off x="0" y="0"/>
          <a:ext cx="0" cy="0"/>
          <a:chOff x="0" y="0"/>
          <a:chExt cx="0" cy="0"/>
        </a:xfrm>
      </p:grpSpPr>
      <p:sp>
        <p:nvSpPr>
          <p:cNvPr id="331" name="Google Shape;331;p21: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332" name="Google Shape;332;p21: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52" name="Shape 352"/>
        <p:cNvGrpSpPr/>
        <p:nvPr/>
      </p:nvGrpSpPr>
      <p:grpSpPr>
        <a:xfrm>
          <a:off x="0" y="0"/>
          <a:ext cx="0" cy="0"/>
          <a:chOff x="0" y="0"/>
          <a:chExt cx="0" cy="0"/>
        </a:xfrm>
      </p:grpSpPr>
      <p:sp>
        <p:nvSpPr>
          <p:cNvPr id="353" name="Google Shape;353;p22: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354" name="Google Shape;354;p22: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71" name="Shape 371"/>
        <p:cNvGrpSpPr/>
        <p:nvPr/>
      </p:nvGrpSpPr>
      <p:grpSpPr>
        <a:xfrm>
          <a:off x="0" y="0"/>
          <a:ext cx="0" cy="0"/>
          <a:chOff x="0" y="0"/>
          <a:chExt cx="0" cy="0"/>
        </a:xfrm>
      </p:grpSpPr>
      <p:sp>
        <p:nvSpPr>
          <p:cNvPr id="372" name="Google Shape;372;p23: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373" name="Google Shape;373;p23: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79" name="Shape 379"/>
        <p:cNvGrpSpPr/>
        <p:nvPr/>
      </p:nvGrpSpPr>
      <p:grpSpPr>
        <a:xfrm>
          <a:off x="0" y="0"/>
          <a:ext cx="0" cy="0"/>
          <a:chOff x="0" y="0"/>
          <a:chExt cx="0" cy="0"/>
        </a:xfrm>
      </p:grpSpPr>
      <p:sp>
        <p:nvSpPr>
          <p:cNvPr id="380" name="Google Shape;380;p24: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381" name="Google Shape;381;p24: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87" name="Shape 387"/>
        <p:cNvGrpSpPr/>
        <p:nvPr/>
      </p:nvGrpSpPr>
      <p:grpSpPr>
        <a:xfrm>
          <a:off x="0" y="0"/>
          <a:ext cx="0" cy="0"/>
          <a:chOff x="0" y="0"/>
          <a:chExt cx="0" cy="0"/>
        </a:xfrm>
      </p:grpSpPr>
      <p:sp>
        <p:nvSpPr>
          <p:cNvPr id="388" name="Google Shape;388;p25: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389" name="Google Shape;389;p25: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95" name="Shape 395"/>
        <p:cNvGrpSpPr/>
        <p:nvPr/>
      </p:nvGrpSpPr>
      <p:grpSpPr>
        <a:xfrm>
          <a:off x="0" y="0"/>
          <a:ext cx="0" cy="0"/>
          <a:chOff x="0" y="0"/>
          <a:chExt cx="0" cy="0"/>
        </a:xfrm>
      </p:grpSpPr>
      <p:sp>
        <p:nvSpPr>
          <p:cNvPr id="396" name="Google Shape;396;p26: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397" name="Google Shape;397;p26: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462" name="Shape 462"/>
        <p:cNvGrpSpPr/>
        <p:nvPr/>
      </p:nvGrpSpPr>
      <p:grpSpPr>
        <a:xfrm>
          <a:off x="0" y="0"/>
          <a:ext cx="0" cy="0"/>
          <a:chOff x="0" y="0"/>
          <a:chExt cx="0" cy="0"/>
        </a:xfrm>
      </p:grpSpPr>
      <p:sp>
        <p:nvSpPr>
          <p:cNvPr id="463" name="Google Shape;463;p27: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464" name="Google Shape;464;p27: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478" name="Shape 478"/>
        <p:cNvGrpSpPr/>
        <p:nvPr/>
      </p:nvGrpSpPr>
      <p:grpSpPr>
        <a:xfrm>
          <a:off x="0" y="0"/>
          <a:ext cx="0" cy="0"/>
          <a:chOff x="0" y="0"/>
          <a:chExt cx="0" cy="0"/>
        </a:xfrm>
      </p:grpSpPr>
      <p:sp>
        <p:nvSpPr>
          <p:cNvPr id="479" name="Google Shape;479;p28: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480" name="Google Shape;480;p28: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492" name="Shape 492"/>
        <p:cNvGrpSpPr/>
        <p:nvPr/>
      </p:nvGrpSpPr>
      <p:grpSpPr>
        <a:xfrm>
          <a:off x="0" y="0"/>
          <a:ext cx="0" cy="0"/>
          <a:chOff x="0" y="0"/>
          <a:chExt cx="0" cy="0"/>
        </a:xfrm>
      </p:grpSpPr>
      <p:sp>
        <p:nvSpPr>
          <p:cNvPr id="493" name="Google Shape;493;p29: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494" name="Google Shape;494;p29: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66" name="Shape 66"/>
        <p:cNvGrpSpPr/>
        <p:nvPr/>
      </p:nvGrpSpPr>
      <p:grpSpPr>
        <a:xfrm>
          <a:off x="0" y="0"/>
          <a:ext cx="0" cy="0"/>
          <a:chOff x="0" y="0"/>
          <a:chExt cx="0" cy="0"/>
        </a:xfrm>
      </p:grpSpPr>
      <p:sp>
        <p:nvSpPr>
          <p:cNvPr id="67" name="Google Shape;67;p3: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68" name="Google Shape;68;p3: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3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499" name="Shape 499"/>
        <p:cNvGrpSpPr/>
        <p:nvPr/>
      </p:nvGrpSpPr>
      <p:grpSpPr>
        <a:xfrm>
          <a:off x="0" y="0"/>
          <a:ext cx="0" cy="0"/>
          <a:chOff x="0" y="0"/>
          <a:chExt cx="0" cy="0"/>
        </a:xfrm>
      </p:grpSpPr>
      <p:sp>
        <p:nvSpPr>
          <p:cNvPr id="500" name="Google Shape;500;p30: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501" name="Google Shape;501;p30: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3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506" name="Shape 506"/>
        <p:cNvGrpSpPr/>
        <p:nvPr/>
      </p:nvGrpSpPr>
      <p:grpSpPr>
        <a:xfrm>
          <a:off x="0" y="0"/>
          <a:ext cx="0" cy="0"/>
          <a:chOff x="0" y="0"/>
          <a:chExt cx="0" cy="0"/>
        </a:xfrm>
      </p:grpSpPr>
      <p:sp>
        <p:nvSpPr>
          <p:cNvPr id="507" name="Google Shape;507;p31: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508" name="Google Shape;508;p31: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3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514" name="Shape 514"/>
        <p:cNvGrpSpPr/>
        <p:nvPr/>
      </p:nvGrpSpPr>
      <p:grpSpPr>
        <a:xfrm>
          <a:off x="0" y="0"/>
          <a:ext cx="0" cy="0"/>
          <a:chOff x="0" y="0"/>
          <a:chExt cx="0" cy="0"/>
        </a:xfrm>
      </p:grpSpPr>
      <p:sp>
        <p:nvSpPr>
          <p:cNvPr id="515" name="Google Shape;515;p32: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516" name="Google Shape;516;p32: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75" name="Shape 75"/>
        <p:cNvGrpSpPr/>
        <p:nvPr/>
      </p:nvGrpSpPr>
      <p:grpSpPr>
        <a:xfrm>
          <a:off x="0" y="0"/>
          <a:ext cx="0" cy="0"/>
          <a:chOff x="0" y="0"/>
          <a:chExt cx="0" cy="0"/>
        </a:xfrm>
      </p:grpSpPr>
      <p:sp>
        <p:nvSpPr>
          <p:cNvPr id="76" name="Google Shape;76;p4: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77" name="Google Shape;77;p4: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91" name="Shape 91"/>
        <p:cNvGrpSpPr/>
        <p:nvPr/>
      </p:nvGrpSpPr>
      <p:grpSpPr>
        <a:xfrm>
          <a:off x="0" y="0"/>
          <a:ext cx="0" cy="0"/>
          <a:chOff x="0" y="0"/>
          <a:chExt cx="0" cy="0"/>
        </a:xfrm>
      </p:grpSpPr>
      <p:sp>
        <p:nvSpPr>
          <p:cNvPr id="92" name="Google Shape;92;p5: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93" name="Google Shape;93;p5: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09" name="Shape 109"/>
        <p:cNvGrpSpPr/>
        <p:nvPr/>
      </p:nvGrpSpPr>
      <p:grpSpPr>
        <a:xfrm>
          <a:off x="0" y="0"/>
          <a:ext cx="0" cy="0"/>
          <a:chOff x="0" y="0"/>
          <a:chExt cx="0" cy="0"/>
        </a:xfrm>
      </p:grpSpPr>
      <p:sp>
        <p:nvSpPr>
          <p:cNvPr id="110" name="Google Shape;110;p6: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11" name="Google Shape;111;p6: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18" name="Shape 118"/>
        <p:cNvGrpSpPr/>
        <p:nvPr/>
      </p:nvGrpSpPr>
      <p:grpSpPr>
        <a:xfrm>
          <a:off x="0" y="0"/>
          <a:ext cx="0" cy="0"/>
          <a:chOff x="0" y="0"/>
          <a:chExt cx="0" cy="0"/>
        </a:xfrm>
      </p:grpSpPr>
      <p:sp>
        <p:nvSpPr>
          <p:cNvPr id="119" name="Google Shape;119;p7: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20" name="Google Shape;120;p7: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26" name="Shape 126"/>
        <p:cNvGrpSpPr/>
        <p:nvPr/>
      </p:nvGrpSpPr>
      <p:grpSpPr>
        <a:xfrm>
          <a:off x="0" y="0"/>
          <a:ext cx="0" cy="0"/>
          <a:chOff x="0" y="0"/>
          <a:chExt cx="0" cy="0"/>
        </a:xfrm>
      </p:grpSpPr>
      <p:sp>
        <p:nvSpPr>
          <p:cNvPr id="127" name="Google Shape;127;p8: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28" name="Google Shape;128;p8: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34" name="Shape 134"/>
        <p:cNvGrpSpPr/>
        <p:nvPr/>
      </p:nvGrpSpPr>
      <p:grpSpPr>
        <a:xfrm>
          <a:off x="0" y="0"/>
          <a:ext cx="0" cy="0"/>
          <a:chOff x="0" y="0"/>
          <a:chExt cx="0" cy="0"/>
        </a:xfrm>
      </p:grpSpPr>
      <p:sp>
        <p:nvSpPr>
          <p:cNvPr id="135" name="Google Shape;135;p9: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36" name="Google Shape;136;p9: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7.jp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 Id="rId3" Type="http://schemas.openxmlformats.org/officeDocument/2006/relationships/image" Target="../media/image9.png"/><Relationship Id="rId4" Type="http://schemas.openxmlformats.org/officeDocument/2006/relationships/image" Target="../media/image13.png"/><Relationship Id="rId9" Type="http://schemas.openxmlformats.org/officeDocument/2006/relationships/image" Target="../media/image5.png"/><Relationship Id="rId5" Type="http://schemas.openxmlformats.org/officeDocument/2006/relationships/image" Target="../media/image4.png"/><Relationship Id="rId6" Type="http://schemas.openxmlformats.org/officeDocument/2006/relationships/image" Target="../media/image6.png"/><Relationship Id="rId7" Type="http://schemas.openxmlformats.org/officeDocument/2006/relationships/image" Target="../media/image1.png"/><Relationship Id="rId8" Type="http://schemas.openxmlformats.org/officeDocument/2006/relationships/image" Target="../media/image8.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jp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Diapositiva de título">
  <p:cSld name="Diapositiva de título">
    <p:spTree>
      <p:nvGrpSpPr>
        <p:cNvPr id="10" name="Shape 10"/>
        <p:cNvGrpSpPr/>
        <p:nvPr/>
      </p:nvGrpSpPr>
      <p:grpSpPr>
        <a:xfrm>
          <a:off x="0" y="0"/>
          <a:ext cx="0" cy="0"/>
          <a:chOff x="0" y="0"/>
          <a:chExt cx="0" cy="0"/>
        </a:xfrm>
      </p:grpSpPr>
      <p:pic>
        <p:nvPicPr>
          <p:cNvPr id="11" name="Google Shape;11;p2"/>
          <p:cNvPicPr preferRelativeResize="0"/>
          <p:nvPr/>
        </p:nvPicPr>
        <p:blipFill rotWithShape="1">
          <a:blip r:embed="rId2">
            <a:alphaModFix/>
          </a:blip>
          <a:srcRect b="0" l="0" r="0" t="0"/>
          <a:stretch/>
        </p:blipFill>
        <p:spPr>
          <a:xfrm>
            <a:off x="0" y="-5"/>
            <a:ext cx="12192000" cy="6858005"/>
          </a:xfrm>
          <a:prstGeom prst="rect">
            <a:avLst/>
          </a:prstGeom>
          <a:noFill/>
          <a:ln>
            <a:noFill/>
          </a:ln>
        </p:spPr>
      </p:pic>
    </p:spTree>
  </p:cSld>
  <p:clrMapOvr>
    <a:masterClrMapping/>
  </p:clrMapOvr>
  <p:transition spd="slow">
    <p:fade/>
  </p:transition>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Solo el título">
  <p:cSld name="Solo el título">
    <p:spTree>
      <p:nvGrpSpPr>
        <p:cNvPr id="22" name="Shape 22"/>
        <p:cNvGrpSpPr/>
        <p:nvPr/>
      </p:nvGrpSpPr>
      <p:grpSpPr>
        <a:xfrm>
          <a:off x="0" y="0"/>
          <a:ext cx="0" cy="0"/>
          <a:chOff x="0" y="0"/>
          <a:chExt cx="0" cy="0"/>
        </a:xfrm>
      </p:grpSpPr>
    </p:spTree>
  </p:cSld>
  <p:clrMapOvr>
    <a:masterClrMapping/>
  </p:clrMapOvr>
  <p:transition spd="slow">
    <p:fade/>
  </p:transition>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ítulo y texto vertical">
  <p:cSld name="Título y texto vertical">
    <p:spTree>
      <p:nvGrpSpPr>
        <p:cNvPr id="23" name="Shape 23"/>
        <p:cNvGrpSpPr/>
        <p:nvPr/>
      </p:nvGrpSpPr>
      <p:grpSpPr>
        <a:xfrm>
          <a:off x="0" y="0"/>
          <a:ext cx="0" cy="0"/>
          <a:chOff x="0" y="0"/>
          <a:chExt cx="0" cy="0"/>
        </a:xfrm>
      </p:grpSpPr>
    </p:spTree>
  </p:cSld>
  <p:clrMapOvr>
    <a:masterClrMapping/>
  </p:clrMapOvr>
  <p:transition spd="slow">
    <p:fade/>
  </p:transition>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FINAL">
  <p:cSld name="FINAL">
    <p:spTree>
      <p:nvGrpSpPr>
        <p:cNvPr id="24" name="Shape 24"/>
        <p:cNvGrpSpPr/>
        <p:nvPr/>
      </p:nvGrpSpPr>
      <p:grpSpPr>
        <a:xfrm>
          <a:off x="0" y="0"/>
          <a:ext cx="0" cy="0"/>
          <a:chOff x="0" y="0"/>
          <a:chExt cx="0" cy="0"/>
        </a:xfrm>
      </p:grpSpPr>
      <p:cxnSp>
        <p:nvCxnSpPr>
          <p:cNvPr id="25" name="Google Shape;25;p13"/>
          <p:cNvCxnSpPr/>
          <p:nvPr/>
        </p:nvCxnSpPr>
        <p:spPr>
          <a:xfrm>
            <a:off x="5379076" y="3820600"/>
            <a:ext cx="6812924" cy="0"/>
          </a:xfrm>
          <a:prstGeom prst="straightConnector1">
            <a:avLst/>
          </a:prstGeom>
          <a:noFill/>
          <a:ln cap="flat" cmpd="sng" w="28575">
            <a:solidFill>
              <a:srgbClr val="A5A5A5"/>
            </a:solidFill>
            <a:prstDash val="solid"/>
            <a:miter lim="800000"/>
            <a:headEnd len="sm" w="sm" type="none"/>
            <a:tailEnd len="sm" w="sm" type="none"/>
          </a:ln>
        </p:spPr>
      </p:cxnSp>
      <p:cxnSp>
        <p:nvCxnSpPr>
          <p:cNvPr id="26" name="Google Shape;26;p13"/>
          <p:cNvCxnSpPr/>
          <p:nvPr/>
        </p:nvCxnSpPr>
        <p:spPr>
          <a:xfrm>
            <a:off x="5379076" y="5020470"/>
            <a:ext cx="6812924" cy="0"/>
          </a:xfrm>
          <a:prstGeom prst="straightConnector1">
            <a:avLst/>
          </a:prstGeom>
          <a:noFill/>
          <a:ln cap="flat" cmpd="sng" w="28575">
            <a:solidFill>
              <a:srgbClr val="A5A5A5"/>
            </a:solidFill>
            <a:prstDash val="solid"/>
            <a:miter lim="800000"/>
            <a:headEnd len="sm" w="sm" type="none"/>
            <a:tailEnd len="sm" w="sm" type="none"/>
          </a:ln>
        </p:spPr>
      </p:cxnSp>
      <p:sp>
        <p:nvSpPr>
          <p:cNvPr id="27" name="Google Shape;27;p13"/>
          <p:cNvSpPr txBox="1"/>
          <p:nvPr/>
        </p:nvSpPr>
        <p:spPr>
          <a:xfrm>
            <a:off x="8648321" y="2039449"/>
            <a:ext cx="1572931" cy="369332"/>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rPr b="0" i="0" lang="es-CO" sz="1800" u="none" cap="none" strike="noStrike">
                <a:solidFill>
                  <a:schemeClr val="dk1"/>
                </a:solidFill>
                <a:latin typeface="Calibri"/>
                <a:ea typeface="Calibri"/>
                <a:cs typeface="Calibri"/>
                <a:sym typeface="Calibri"/>
              </a:rPr>
              <a:t>/Areametropol</a:t>
            </a:r>
            <a:endParaRPr b="0" i="0" sz="1800" u="none" cap="none" strike="noStrike">
              <a:solidFill>
                <a:schemeClr val="dk1"/>
              </a:solidFill>
              <a:latin typeface="Calibri"/>
              <a:ea typeface="Calibri"/>
              <a:cs typeface="Calibri"/>
              <a:sym typeface="Calibri"/>
            </a:endParaRPr>
          </a:p>
        </p:txBody>
      </p:sp>
      <p:sp>
        <p:nvSpPr>
          <p:cNvPr id="28" name="Google Shape;28;p13"/>
          <p:cNvSpPr txBox="1"/>
          <p:nvPr/>
        </p:nvSpPr>
        <p:spPr>
          <a:xfrm>
            <a:off x="8636637" y="2435109"/>
            <a:ext cx="1710789" cy="369332"/>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rPr b="0" i="0" lang="es-CO" sz="1800" u="none" cap="none" strike="noStrike">
                <a:solidFill>
                  <a:schemeClr val="dk1"/>
                </a:solidFill>
                <a:latin typeface="Calibri"/>
                <a:ea typeface="Calibri"/>
                <a:cs typeface="Calibri"/>
                <a:sym typeface="Calibri"/>
              </a:rPr>
              <a:t>@AreaMetropol</a:t>
            </a:r>
            <a:endParaRPr b="0" i="0" sz="1800" u="none" cap="none" strike="noStrike">
              <a:solidFill>
                <a:schemeClr val="dk1"/>
              </a:solidFill>
              <a:latin typeface="Calibri"/>
              <a:ea typeface="Calibri"/>
              <a:cs typeface="Calibri"/>
              <a:sym typeface="Calibri"/>
            </a:endParaRPr>
          </a:p>
        </p:txBody>
      </p:sp>
      <p:sp>
        <p:nvSpPr>
          <p:cNvPr id="29" name="Google Shape;29;p13"/>
          <p:cNvSpPr txBox="1"/>
          <p:nvPr/>
        </p:nvSpPr>
        <p:spPr>
          <a:xfrm>
            <a:off x="8648321" y="2887258"/>
            <a:ext cx="2180853" cy="369332"/>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rPr b="0" i="0" lang="es-CO" sz="1800" u="none" cap="none" strike="noStrike">
                <a:solidFill>
                  <a:schemeClr val="dk1"/>
                </a:solidFill>
                <a:latin typeface="Calibri"/>
                <a:ea typeface="Calibri"/>
                <a:cs typeface="Calibri"/>
                <a:sym typeface="Calibri"/>
              </a:rPr>
              <a:t>@AreaMetropolitana</a:t>
            </a:r>
            <a:endParaRPr b="0" i="0" sz="1800" u="none" cap="none" strike="noStrike">
              <a:solidFill>
                <a:schemeClr val="dk1"/>
              </a:solidFill>
              <a:latin typeface="Calibri"/>
              <a:ea typeface="Calibri"/>
              <a:cs typeface="Calibri"/>
              <a:sym typeface="Calibri"/>
            </a:endParaRPr>
          </a:p>
        </p:txBody>
      </p:sp>
      <p:sp>
        <p:nvSpPr>
          <p:cNvPr id="30" name="Google Shape;30;p13"/>
          <p:cNvSpPr txBox="1"/>
          <p:nvPr/>
        </p:nvSpPr>
        <p:spPr>
          <a:xfrm>
            <a:off x="8649516" y="3308676"/>
            <a:ext cx="2406556" cy="369332"/>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rPr b="0" i="0" lang="es-CO" sz="1800" u="none" cap="none" strike="noStrike">
                <a:solidFill>
                  <a:schemeClr val="dk1"/>
                </a:solidFill>
                <a:latin typeface="Calibri"/>
                <a:ea typeface="Calibri"/>
                <a:cs typeface="Calibri"/>
                <a:sym typeface="Calibri"/>
              </a:rPr>
              <a:t>@AreaMetropoliAburra</a:t>
            </a:r>
            <a:endParaRPr b="0" i="0" sz="1800" u="none" cap="none" strike="noStrike">
              <a:solidFill>
                <a:schemeClr val="dk1"/>
              </a:solidFill>
              <a:latin typeface="Calibri"/>
              <a:ea typeface="Calibri"/>
              <a:cs typeface="Calibri"/>
              <a:sym typeface="Calibri"/>
            </a:endParaRPr>
          </a:p>
        </p:txBody>
      </p:sp>
      <p:sp>
        <p:nvSpPr>
          <p:cNvPr id="31" name="Google Shape;31;p13"/>
          <p:cNvSpPr txBox="1"/>
          <p:nvPr/>
        </p:nvSpPr>
        <p:spPr>
          <a:xfrm>
            <a:off x="8634489" y="4243780"/>
            <a:ext cx="1727589" cy="369332"/>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rPr b="0" i="0" lang="es-CO" sz="1800" u="none" cap="none" strike="noStrike">
                <a:solidFill>
                  <a:schemeClr val="dk1"/>
                </a:solidFill>
                <a:latin typeface="Calibri"/>
                <a:ea typeface="Calibri"/>
                <a:cs typeface="Calibri"/>
                <a:sym typeface="Calibri"/>
              </a:rPr>
              <a:t>@SIATAMedellin</a:t>
            </a:r>
            <a:endParaRPr b="0" i="0" sz="1800" u="none" cap="none" strike="noStrike">
              <a:solidFill>
                <a:schemeClr val="dk1"/>
              </a:solidFill>
              <a:latin typeface="Calibri"/>
              <a:ea typeface="Calibri"/>
              <a:cs typeface="Calibri"/>
              <a:sym typeface="Calibri"/>
            </a:endParaRPr>
          </a:p>
        </p:txBody>
      </p:sp>
      <p:sp>
        <p:nvSpPr>
          <p:cNvPr id="32" name="Google Shape;32;p13"/>
          <p:cNvSpPr txBox="1"/>
          <p:nvPr/>
        </p:nvSpPr>
        <p:spPr>
          <a:xfrm>
            <a:off x="8632341" y="5495987"/>
            <a:ext cx="1063112" cy="369332"/>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rPr b="0" i="0" lang="es-CO" sz="1800" u="none" cap="none" strike="noStrike">
                <a:solidFill>
                  <a:schemeClr val="dk1"/>
                </a:solidFill>
                <a:latin typeface="Calibri"/>
                <a:ea typeface="Calibri"/>
                <a:cs typeface="Calibri"/>
                <a:sym typeface="Calibri"/>
              </a:rPr>
              <a:t>@EnCicla</a:t>
            </a:r>
            <a:endParaRPr b="0" i="0" sz="1800" u="none" cap="none" strike="noStrike">
              <a:solidFill>
                <a:schemeClr val="dk1"/>
              </a:solidFill>
              <a:latin typeface="Calibri"/>
              <a:ea typeface="Calibri"/>
              <a:cs typeface="Calibri"/>
              <a:sym typeface="Calibri"/>
            </a:endParaRPr>
          </a:p>
        </p:txBody>
      </p:sp>
      <p:cxnSp>
        <p:nvCxnSpPr>
          <p:cNvPr id="33" name="Google Shape;33;p13"/>
          <p:cNvCxnSpPr/>
          <p:nvPr/>
        </p:nvCxnSpPr>
        <p:spPr>
          <a:xfrm>
            <a:off x="5379076" y="6160076"/>
            <a:ext cx="6836534" cy="0"/>
          </a:xfrm>
          <a:prstGeom prst="straightConnector1">
            <a:avLst/>
          </a:prstGeom>
          <a:noFill/>
          <a:ln cap="flat" cmpd="sng" w="28575">
            <a:solidFill>
              <a:srgbClr val="A5A5A5"/>
            </a:solidFill>
            <a:prstDash val="solid"/>
            <a:miter lim="800000"/>
            <a:headEnd len="sm" w="sm" type="none"/>
            <a:tailEnd len="sm" w="sm" type="none"/>
          </a:ln>
        </p:spPr>
      </p:cxnSp>
      <p:pic>
        <p:nvPicPr>
          <p:cNvPr id="34" name="Google Shape;34;p13"/>
          <p:cNvPicPr preferRelativeResize="0"/>
          <p:nvPr/>
        </p:nvPicPr>
        <p:blipFill rotWithShape="1">
          <a:blip r:embed="rId2">
            <a:alphaModFix/>
          </a:blip>
          <a:srcRect b="0" l="0" r="0" t="0"/>
          <a:stretch/>
        </p:blipFill>
        <p:spPr>
          <a:xfrm>
            <a:off x="6100561" y="5145174"/>
            <a:ext cx="1848108" cy="905001"/>
          </a:xfrm>
          <a:prstGeom prst="rect">
            <a:avLst/>
          </a:prstGeom>
          <a:noFill/>
          <a:ln>
            <a:noFill/>
          </a:ln>
        </p:spPr>
      </p:pic>
      <p:pic>
        <p:nvPicPr>
          <p:cNvPr id="35" name="Google Shape;35;p13"/>
          <p:cNvPicPr preferRelativeResize="0"/>
          <p:nvPr/>
        </p:nvPicPr>
        <p:blipFill rotWithShape="1">
          <a:blip r:embed="rId3">
            <a:alphaModFix/>
          </a:blip>
          <a:srcRect b="0" l="0" r="0" t="0"/>
          <a:stretch/>
        </p:blipFill>
        <p:spPr>
          <a:xfrm>
            <a:off x="8233934" y="2059856"/>
            <a:ext cx="428685" cy="381053"/>
          </a:xfrm>
          <a:prstGeom prst="rect">
            <a:avLst/>
          </a:prstGeom>
          <a:noFill/>
          <a:ln>
            <a:noFill/>
          </a:ln>
        </p:spPr>
      </p:pic>
      <p:pic>
        <p:nvPicPr>
          <p:cNvPr id="36" name="Google Shape;36;p13"/>
          <p:cNvPicPr preferRelativeResize="0"/>
          <p:nvPr/>
        </p:nvPicPr>
        <p:blipFill rotWithShape="1">
          <a:blip r:embed="rId4">
            <a:alphaModFix/>
          </a:blip>
          <a:srcRect b="0" l="0" r="0" t="0"/>
          <a:stretch/>
        </p:blipFill>
        <p:spPr>
          <a:xfrm>
            <a:off x="8237877" y="2476033"/>
            <a:ext cx="447675" cy="390525"/>
          </a:xfrm>
          <a:prstGeom prst="rect">
            <a:avLst/>
          </a:prstGeom>
          <a:noFill/>
          <a:ln>
            <a:noFill/>
          </a:ln>
        </p:spPr>
      </p:pic>
      <p:pic>
        <p:nvPicPr>
          <p:cNvPr id="37" name="Google Shape;37;p13"/>
          <p:cNvPicPr preferRelativeResize="0"/>
          <p:nvPr/>
        </p:nvPicPr>
        <p:blipFill rotWithShape="1">
          <a:blip r:embed="rId5">
            <a:alphaModFix/>
          </a:blip>
          <a:srcRect b="0" l="0" r="0" t="0"/>
          <a:stretch/>
        </p:blipFill>
        <p:spPr>
          <a:xfrm>
            <a:off x="8237876" y="2915733"/>
            <a:ext cx="447675" cy="400050"/>
          </a:xfrm>
          <a:prstGeom prst="rect">
            <a:avLst/>
          </a:prstGeom>
          <a:noFill/>
          <a:ln>
            <a:noFill/>
          </a:ln>
        </p:spPr>
      </p:pic>
      <p:pic>
        <p:nvPicPr>
          <p:cNvPr id="38" name="Google Shape;38;p13"/>
          <p:cNvPicPr preferRelativeResize="0"/>
          <p:nvPr/>
        </p:nvPicPr>
        <p:blipFill rotWithShape="1">
          <a:blip r:embed="rId6">
            <a:alphaModFix/>
          </a:blip>
          <a:srcRect b="0" l="0" r="0" t="0"/>
          <a:stretch/>
        </p:blipFill>
        <p:spPr>
          <a:xfrm>
            <a:off x="8243879" y="3346248"/>
            <a:ext cx="447675" cy="400050"/>
          </a:xfrm>
          <a:prstGeom prst="rect">
            <a:avLst/>
          </a:prstGeom>
          <a:noFill/>
          <a:ln>
            <a:noFill/>
          </a:ln>
        </p:spPr>
      </p:pic>
      <p:pic>
        <p:nvPicPr>
          <p:cNvPr id="39" name="Google Shape;39;p13"/>
          <p:cNvPicPr preferRelativeResize="0"/>
          <p:nvPr/>
        </p:nvPicPr>
        <p:blipFill rotWithShape="1">
          <a:blip r:embed="rId7">
            <a:alphaModFix/>
          </a:blip>
          <a:srcRect b="0" l="0" r="0" t="0"/>
          <a:stretch/>
        </p:blipFill>
        <p:spPr>
          <a:xfrm>
            <a:off x="8243879" y="4228421"/>
            <a:ext cx="457200" cy="400050"/>
          </a:xfrm>
          <a:prstGeom prst="rect">
            <a:avLst/>
          </a:prstGeom>
          <a:noFill/>
          <a:ln>
            <a:noFill/>
          </a:ln>
        </p:spPr>
      </p:pic>
      <p:pic>
        <p:nvPicPr>
          <p:cNvPr id="40" name="Google Shape;40;p13"/>
          <p:cNvPicPr preferRelativeResize="0"/>
          <p:nvPr/>
        </p:nvPicPr>
        <p:blipFill rotWithShape="1">
          <a:blip r:embed="rId7">
            <a:alphaModFix/>
          </a:blip>
          <a:srcRect b="0" l="0" r="0" t="0"/>
          <a:stretch/>
        </p:blipFill>
        <p:spPr>
          <a:xfrm>
            <a:off x="8243879" y="5464662"/>
            <a:ext cx="457200" cy="400050"/>
          </a:xfrm>
          <a:prstGeom prst="rect">
            <a:avLst/>
          </a:prstGeom>
          <a:noFill/>
          <a:ln>
            <a:noFill/>
          </a:ln>
        </p:spPr>
      </p:pic>
      <p:pic>
        <p:nvPicPr>
          <p:cNvPr id="41" name="Google Shape;41;p13"/>
          <p:cNvPicPr preferRelativeResize="0"/>
          <p:nvPr/>
        </p:nvPicPr>
        <p:blipFill rotWithShape="1">
          <a:blip r:embed="rId8">
            <a:alphaModFix/>
          </a:blip>
          <a:srcRect b="0" l="0" r="0" t="0"/>
          <a:stretch/>
        </p:blipFill>
        <p:spPr>
          <a:xfrm>
            <a:off x="5246551" y="936724"/>
            <a:ext cx="2857500" cy="2828925"/>
          </a:xfrm>
          <a:prstGeom prst="rect">
            <a:avLst/>
          </a:prstGeom>
          <a:noFill/>
          <a:ln>
            <a:noFill/>
          </a:ln>
        </p:spPr>
      </p:pic>
      <p:pic>
        <p:nvPicPr>
          <p:cNvPr id="42" name="Google Shape;42;p13"/>
          <p:cNvPicPr preferRelativeResize="0"/>
          <p:nvPr/>
        </p:nvPicPr>
        <p:blipFill rotWithShape="1">
          <a:blip r:embed="rId9">
            <a:alphaModFix/>
          </a:blip>
          <a:srcRect b="0" l="0" r="0" t="0"/>
          <a:stretch/>
        </p:blipFill>
        <p:spPr>
          <a:xfrm>
            <a:off x="6249864" y="3973911"/>
            <a:ext cx="1377379" cy="909070"/>
          </a:xfrm>
          <a:prstGeom prst="rect">
            <a:avLst/>
          </a:prstGeom>
          <a:noFill/>
          <a:ln>
            <a:noFill/>
          </a:ln>
        </p:spPr>
      </p:pic>
    </p:spTree>
  </p:cSld>
  <p:clrMapOvr>
    <a:masterClrMapping/>
  </p:clrMapOvr>
  <p:transition spd="slow">
    <p:fade/>
  </p:transition>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ítulo y objetos">
  <p:cSld name="Título y objetos">
    <p:spTree>
      <p:nvGrpSpPr>
        <p:cNvPr id="12" name="Shape 12"/>
        <p:cNvGrpSpPr/>
        <p:nvPr/>
      </p:nvGrpSpPr>
      <p:grpSpPr>
        <a:xfrm>
          <a:off x="0" y="0"/>
          <a:ext cx="0" cy="0"/>
          <a:chOff x="0" y="0"/>
          <a:chExt cx="0" cy="0"/>
        </a:xfrm>
      </p:grpSpPr>
      <p:pic>
        <p:nvPicPr>
          <p:cNvPr id="13" name="Google Shape;13;p3"/>
          <p:cNvPicPr preferRelativeResize="0"/>
          <p:nvPr/>
        </p:nvPicPr>
        <p:blipFill rotWithShape="1">
          <a:blip r:embed="rId2">
            <a:alphaModFix/>
          </a:blip>
          <a:srcRect b="0" l="0" r="0" t="0"/>
          <a:stretch/>
        </p:blipFill>
        <p:spPr>
          <a:xfrm>
            <a:off x="0" y="-5"/>
            <a:ext cx="12192000" cy="6858005"/>
          </a:xfrm>
          <a:prstGeom prst="rect">
            <a:avLst/>
          </a:prstGeom>
          <a:noFill/>
          <a:ln>
            <a:noFill/>
          </a:ln>
        </p:spPr>
      </p:pic>
    </p:spTree>
  </p:cSld>
  <p:clrMapOvr>
    <a:masterClrMapping/>
  </p:clrMapOvr>
  <p:transition spd="slow">
    <p:fade/>
  </p:transition>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1_Título y objetos" type="obj">
  <p:cSld name="OBJECT">
    <p:spTree>
      <p:nvGrpSpPr>
        <p:cNvPr id="14" name="Shape 14"/>
        <p:cNvGrpSpPr/>
        <p:nvPr/>
      </p:nvGrpSpPr>
      <p:grpSpPr>
        <a:xfrm>
          <a:off x="0" y="0"/>
          <a:ext cx="0" cy="0"/>
          <a:chOff x="0" y="0"/>
          <a:chExt cx="0" cy="0"/>
        </a:xfrm>
      </p:grpSpPr>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18_Diapositiva de título">
  <p:cSld name="18_Diapositiva de título">
    <p:spTree>
      <p:nvGrpSpPr>
        <p:cNvPr id="15" name="Shape 15"/>
        <p:cNvGrpSpPr/>
        <p:nvPr/>
      </p:nvGrpSpPr>
      <p:grpSpPr>
        <a:xfrm>
          <a:off x="0" y="0"/>
          <a:ext cx="0" cy="0"/>
          <a:chOff x="0" y="0"/>
          <a:chExt cx="0" cy="0"/>
        </a:xfrm>
      </p:grpSpPr>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1_Dos objetos">
  <p:cSld name="1_Dos objetos">
    <p:spTree>
      <p:nvGrpSpPr>
        <p:cNvPr id="16" name="Shape 16"/>
        <p:cNvGrpSpPr/>
        <p:nvPr/>
      </p:nvGrpSpPr>
      <p:grpSpPr>
        <a:xfrm>
          <a:off x="0" y="0"/>
          <a:ext cx="0" cy="0"/>
          <a:chOff x="0" y="0"/>
          <a:chExt cx="0" cy="0"/>
        </a:xfrm>
      </p:grpSpPr>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En blanco" type="blank">
  <p:cSld name="BLANK">
    <p:spTree>
      <p:nvGrpSpPr>
        <p:cNvPr id="17" name="Shape 17"/>
        <p:cNvGrpSpPr/>
        <p:nvPr/>
      </p:nvGrpSpPr>
      <p:grpSpPr>
        <a:xfrm>
          <a:off x="0" y="0"/>
          <a:ext cx="0" cy="0"/>
          <a:chOff x="0" y="0"/>
          <a:chExt cx="0" cy="0"/>
        </a:xfrm>
      </p:grpSpPr>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1_Solo el título">
  <p:cSld name="1_Solo el título">
    <p:spTree>
      <p:nvGrpSpPr>
        <p:cNvPr id="18" name="Shape 18"/>
        <p:cNvGrpSpPr/>
        <p:nvPr/>
      </p:nvGrpSpPr>
      <p:grpSpPr>
        <a:xfrm>
          <a:off x="0" y="0"/>
          <a:ext cx="0" cy="0"/>
          <a:chOff x="0" y="0"/>
          <a:chExt cx="0" cy="0"/>
        </a:xfrm>
      </p:grpSpPr>
      <p:sp>
        <p:nvSpPr>
          <p:cNvPr id="19" name="Google Shape;19;p8"/>
          <p:cNvSpPr txBox="1"/>
          <p:nvPr>
            <p:ph type="title"/>
          </p:nvPr>
        </p:nvSpPr>
        <p:spPr>
          <a:xfrm>
            <a:off x="1299411" y="261656"/>
            <a:ext cx="10892589" cy="460476"/>
          </a:xfrm>
          <a:prstGeom prst="rect">
            <a:avLst/>
          </a:prstGeom>
          <a:noFill/>
          <a:ln>
            <a:noFill/>
          </a:ln>
        </p:spPr>
        <p:txBody>
          <a:bodyPr anchorCtr="0" anchor="ctr" bIns="45700" lIns="91425" spcFirstLastPara="1" rIns="91425" wrap="square" tIns="45700">
            <a:noAutofit/>
          </a:bodyPr>
          <a:lstStyle>
            <a:lvl1pPr lvl="0" marR="0" rtl="0" algn="l">
              <a:lnSpc>
                <a:spcPct val="90000"/>
              </a:lnSpc>
              <a:spcBef>
                <a:spcPts val="0"/>
              </a:spcBef>
              <a:spcAft>
                <a:spcPts val="0"/>
              </a:spcAft>
              <a:buClr>
                <a:schemeClr val="lt1"/>
              </a:buClr>
              <a:buSzPts val="2800"/>
              <a:buFont typeface="Calibri"/>
              <a:buNone/>
              <a:defRPr b="1" i="0" sz="2800" u="none" cap="none" strike="noStrike">
                <a:solidFill>
                  <a:schemeClr val="lt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9pPr>
          </a:lstStyle>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Encabezado de sección">
  <p:cSld name="Encabezado de sección">
    <p:spTree>
      <p:nvGrpSpPr>
        <p:cNvPr id="20" name="Shape 20"/>
        <p:cNvGrpSpPr/>
        <p:nvPr/>
      </p:nvGrpSpPr>
      <p:grpSpPr>
        <a:xfrm>
          <a:off x="0" y="0"/>
          <a:ext cx="0" cy="0"/>
          <a:chOff x="0" y="0"/>
          <a:chExt cx="0" cy="0"/>
        </a:xfrm>
      </p:grpSpPr>
    </p:spTree>
  </p:cSld>
  <p:clrMapOvr>
    <a:masterClrMapping/>
  </p:clrMapOvr>
  <p:transition spd="slow">
    <p:fade/>
  </p:transition>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Dos objetos">
  <p:cSld name="Dos objetos">
    <p:spTree>
      <p:nvGrpSpPr>
        <p:cNvPr id="21" name="Shape 21"/>
        <p:cNvGrpSpPr/>
        <p:nvPr/>
      </p:nvGrpSpPr>
      <p:grpSpPr>
        <a:xfrm>
          <a:off x="0" y="0"/>
          <a:ext cx="0" cy="0"/>
          <a:chOff x="0" y="0"/>
          <a:chExt cx="0" cy="0"/>
        </a:xfrm>
      </p:grpSpPr>
    </p:spTree>
  </p:cSld>
  <p:clrMapOvr>
    <a:masterClrMapping/>
  </p:clrMapOvr>
  <p:transition spd="slow">
    <p:fade/>
  </p:transition>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0" Type="http://schemas.openxmlformats.org/officeDocument/2006/relationships/slideLayout" Target="../slideLayouts/slideLayout10.xml"/><Relationship Id="rId13" Type="http://schemas.openxmlformats.org/officeDocument/2006/relationships/theme" Target="../theme/theme2.xml"/><Relationship Id="rId12" Type="http://schemas.openxmlformats.org/officeDocument/2006/relationships/slideLayout" Target="../slideLayouts/slideLayout12.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chemeClr val="lt1"/>
        </a:solidFill>
      </p:bgPr>
    </p:bg>
    <p:spTree>
      <p:nvGrpSpPr>
        <p:cNvPr id="9" name="Shape 9"/>
        <p:cNvGrpSpPr/>
        <p:nvPr/>
      </p:nvGrpSpPr>
      <p:grpSpPr>
        <a:xfrm>
          <a:off x="0" y="0"/>
          <a:ext cx="0" cy="0"/>
          <a:chOff x="0" y="0"/>
          <a:chExt cx="0" cy="0"/>
        </a:xfrm>
      </p:grpSpPr>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Lst>
  <p:transition spd="slow">
    <p:fade/>
  </p:transition>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12.jpg"/><Relationship Id="rId4" Type="http://schemas.openxmlformats.org/officeDocument/2006/relationships/image" Target="../media/image10.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 Id="rId3" Type="http://schemas.openxmlformats.org/officeDocument/2006/relationships/image" Target="../media/image10.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 Id="rId3" Type="http://schemas.openxmlformats.org/officeDocument/2006/relationships/image" Target="../media/image10.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 Id="rId3" Type="http://schemas.openxmlformats.org/officeDocument/2006/relationships/image" Target="../media/image10.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 Id="rId3" Type="http://schemas.openxmlformats.org/officeDocument/2006/relationships/image" Target="../media/image10.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 Id="rId3" Type="http://schemas.openxmlformats.org/officeDocument/2006/relationships/image" Target="../media/image10.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 Id="rId3" Type="http://schemas.openxmlformats.org/officeDocument/2006/relationships/image" Target="../media/image10.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 Id="rId3" Type="http://schemas.openxmlformats.org/officeDocument/2006/relationships/image" Target="../media/image10.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7.xml"/><Relationship Id="rId3" Type="http://schemas.openxmlformats.org/officeDocument/2006/relationships/image" Target="../media/image10.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8.xml"/><Relationship Id="rId3" Type="http://schemas.openxmlformats.org/officeDocument/2006/relationships/image" Target="../media/image10.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9.xml"/><Relationship Id="rId3" Type="http://schemas.openxmlformats.org/officeDocument/2006/relationships/image" Target="../media/image10.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xml"/><Relationship Id="rId3" Type="http://schemas.openxmlformats.org/officeDocument/2006/relationships/image" Target="../media/image10.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0.xml"/><Relationship Id="rId3" Type="http://schemas.openxmlformats.org/officeDocument/2006/relationships/image" Target="../media/image10.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1.xml"/><Relationship Id="rId3" Type="http://schemas.openxmlformats.org/officeDocument/2006/relationships/image" Target="../media/image10.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2.xml"/><Relationship Id="rId3" Type="http://schemas.openxmlformats.org/officeDocument/2006/relationships/image" Target="../media/image10.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3.xml"/><Relationship Id="rId3" Type="http://schemas.openxmlformats.org/officeDocument/2006/relationships/image" Target="../media/image10.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4.xml"/><Relationship Id="rId3" Type="http://schemas.openxmlformats.org/officeDocument/2006/relationships/image" Target="../media/image10.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5.xml"/><Relationship Id="rId3" Type="http://schemas.openxmlformats.org/officeDocument/2006/relationships/image" Target="../media/image10.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6.xml"/><Relationship Id="rId3" Type="http://schemas.openxmlformats.org/officeDocument/2006/relationships/image" Target="../media/image20.png"/><Relationship Id="rId4" Type="http://schemas.openxmlformats.org/officeDocument/2006/relationships/image" Target="../media/image19.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7.xml"/><Relationship Id="rId3" Type="http://schemas.openxmlformats.org/officeDocument/2006/relationships/image" Target="../media/image10.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8.xml"/><Relationship Id="rId3" Type="http://schemas.openxmlformats.org/officeDocument/2006/relationships/image" Target="../media/image10.pn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9.xml"/><Relationship Id="rId3" Type="http://schemas.openxmlformats.org/officeDocument/2006/relationships/image" Target="../media/image10.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image" Target="../media/image10.pn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0.xml"/><Relationship Id="rId3" Type="http://schemas.openxmlformats.org/officeDocument/2006/relationships/image" Target="../media/image10.pn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1.xml"/><Relationship Id="rId3" Type="http://schemas.openxmlformats.org/officeDocument/2006/relationships/image" Target="../media/image10.png"/><Relationship Id="rId4" Type="http://schemas.openxmlformats.org/officeDocument/2006/relationships/image" Target="../media/image16.pn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2.xml"/><Relationship Id="rId3" Type="http://schemas.openxmlformats.org/officeDocument/2006/relationships/image" Target="../media/image10.png"/><Relationship Id="rId4" Type="http://schemas.openxmlformats.org/officeDocument/2006/relationships/image" Target="../media/image18.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image" Target="../media/image10.png"/><Relationship Id="rId4" Type="http://schemas.openxmlformats.org/officeDocument/2006/relationships/image" Target="../media/image14.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 Id="rId3" Type="http://schemas.openxmlformats.org/officeDocument/2006/relationships/image" Target="../media/image10.png"/><Relationship Id="rId4" Type="http://schemas.openxmlformats.org/officeDocument/2006/relationships/image" Target="../media/image14.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 Id="rId3" Type="http://schemas.openxmlformats.org/officeDocument/2006/relationships/image" Target="../media/image11.png"/><Relationship Id="rId4" Type="http://schemas.openxmlformats.org/officeDocument/2006/relationships/image" Target="../media/image10.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 Id="rId3" Type="http://schemas.openxmlformats.org/officeDocument/2006/relationships/image" Target="../media/image10.png"/><Relationship Id="rId4" Type="http://schemas.openxmlformats.org/officeDocument/2006/relationships/image" Target="../media/image15.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 Id="rId3" Type="http://schemas.openxmlformats.org/officeDocument/2006/relationships/image" Target="../media/image10.png"/><Relationship Id="rId4" Type="http://schemas.openxmlformats.org/officeDocument/2006/relationships/image" Target="../media/image17.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9.xml"/><Relationship Id="rId3" Type="http://schemas.openxmlformats.org/officeDocument/2006/relationships/image" Target="../media/image10.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46" name="Shape 46"/>
        <p:cNvGrpSpPr/>
        <p:nvPr/>
      </p:nvGrpSpPr>
      <p:grpSpPr>
        <a:xfrm>
          <a:off x="0" y="0"/>
          <a:ext cx="0" cy="0"/>
          <a:chOff x="0" y="0"/>
          <a:chExt cx="0" cy="0"/>
        </a:xfrm>
      </p:grpSpPr>
      <p:pic>
        <p:nvPicPr>
          <p:cNvPr id="47" name="Google Shape;47;p14"/>
          <p:cNvPicPr preferRelativeResize="0"/>
          <p:nvPr/>
        </p:nvPicPr>
        <p:blipFill rotWithShape="1">
          <a:blip r:embed="rId3">
            <a:alphaModFix/>
          </a:blip>
          <a:srcRect b="3745" l="0" r="0" t="11879"/>
          <a:stretch/>
        </p:blipFill>
        <p:spPr>
          <a:xfrm>
            <a:off x="0" y="0"/>
            <a:ext cx="12191996" cy="6858001"/>
          </a:xfrm>
          <a:prstGeom prst="rect">
            <a:avLst/>
          </a:prstGeom>
          <a:noFill/>
          <a:ln>
            <a:noFill/>
          </a:ln>
        </p:spPr>
      </p:pic>
      <p:sp>
        <p:nvSpPr>
          <p:cNvPr id="48" name="Google Shape;48;p14"/>
          <p:cNvSpPr txBox="1"/>
          <p:nvPr/>
        </p:nvSpPr>
        <p:spPr>
          <a:xfrm>
            <a:off x="8108000" y="525425"/>
            <a:ext cx="3221100" cy="714000"/>
          </a:xfrm>
          <a:prstGeom prst="rect">
            <a:avLst/>
          </a:prstGeom>
          <a:noFill/>
          <a:ln>
            <a:noFill/>
          </a:ln>
        </p:spPr>
        <p:txBody>
          <a:bodyPr anchorCtr="0" anchor="t" bIns="45700" lIns="91425" spcFirstLastPara="1" rIns="91425" wrap="square" tIns="45700">
            <a:noAutofit/>
          </a:bodyPr>
          <a:lstStyle/>
          <a:p>
            <a:pPr indent="0" lvl="0" marL="0" marR="0" rtl="0" algn="r">
              <a:lnSpc>
                <a:spcPct val="100000"/>
              </a:lnSpc>
              <a:spcBef>
                <a:spcPts val="0"/>
              </a:spcBef>
              <a:spcAft>
                <a:spcPts val="0"/>
              </a:spcAft>
              <a:buClr>
                <a:srgbClr val="000000"/>
              </a:buClr>
              <a:buSzPts val="2200"/>
              <a:buFont typeface="Arial"/>
              <a:buNone/>
            </a:pPr>
            <a:r>
              <a:rPr b="0" i="0" lang="es-CO" sz="2200" u="none" cap="none" strike="noStrike">
                <a:solidFill>
                  <a:srgbClr val="FFFFFF"/>
                </a:solidFill>
                <a:latin typeface="Roboto"/>
                <a:ea typeface="Roboto"/>
                <a:cs typeface="Roboto"/>
                <a:sym typeface="Roboto"/>
              </a:rPr>
              <a:t>www.metropol.gov.co</a:t>
            </a:r>
            <a:endParaRPr b="0" i="0" sz="2200" u="none" cap="none" strike="noStrike">
              <a:solidFill>
                <a:srgbClr val="FFFFFF"/>
              </a:solidFill>
              <a:latin typeface="Roboto"/>
              <a:ea typeface="Roboto"/>
              <a:cs typeface="Roboto"/>
              <a:sym typeface="Roboto"/>
            </a:endParaRPr>
          </a:p>
          <a:p>
            <a:pPr indent="0" lvl="0" marL="0" marR="0" rtl="0" algn="r">
              <a:lnSpc>
                <a:spcPct val="100000"/>
              </a:lnSpc>
              <a:spcBef>
                <a:spcPts val="0"/>
              </a:spcBef>
              <a:spcAft>
                <a:spcPts val="0"/>
              </a:spcAft>
              <a:buClr>
                <a:srgbClr val="000000"/>
              </a:buClr>
              <a:buSzPts val="2200"/>
              <a:buFont typeface="Arial"/>
              <a:buNone/>
            </a:pPr>
            <a:r>
              <a:rPr b="0" i="0" lang="es-CO" sz="2200" u="none" cap="none" strike="noStrike">
                <a:solidFill>
                  <a:srgbClr val="FFFFFF"/>
                </a:solidFill>
                <a:latin typeface="Roboto"/>
                <a:ea typeface="Roboto"/>
                <a:cs typeface="Roboto"/>
                <a:sym typeface="Roboto"/>
              </a:rPr>
              <a:t>@areametropol</a:t>
            </a:r>
            <a:endParaRPr b="0" i="0" sz="2200" u="none" cap="none" strike="noStrike">
              <a:solidFill>
                <a:srgbClr val="FFFFFF"/>
              </a:solidFill>
              <a:latin typeface="Roboto"/>
              <a:ea typeface="Roboto"/>
              <a:cs typeface="Roboto"/>
              <a:sym typeface="Roboto"/>
            </a:endParaRPr>
          </a:p>
        </p:txBody>
      </p:sp>
      <p:sp>
        <p:nvSpPr>
          <p:cNvPr id="49" name="Google Shape;49;p14"/>
          <p:cNvSpPr txBox="1"/>
          <p:nvPr>
            <p:ph type="ctrTitle"/>
          </p:nvPr>
        </p:nvSpPr>
        <p:spPr>
          <a:xfrm>
            <a:off x="3080273" y="4228067"/>
            <a:ext cx="8269045" cy="1473486"/>
          </a:xfrm>
          <a:prstGeom prst="rect">
            <a:avLst/>
          </a:prstGeom>
          <a:noFill/>
          <a:ln>
            <a:noFill/>
          </a:ln>
        </p:spPr>
        <p:txBody>
          <a:bodyPr anchorCtr="0" anchor="t" bIns="45700" lIns="91425" spcFirstLastPara="1" rIns="91425" wrap="square" tIns="45700">
            <a:noAutofit/>
          </a:bodyPr>
          <a:lstStyle/>
          <a:p>
            <a:pPr indent="0" lvl="0" marL="0" marR="0" rtl="0" algn="l">
              <a:lnSpc>
                <a:spcPct val="90000"/>
              </a:lnSpc>
              <a:spcBef>
                <a:spcPts val="0"/>
              </a:spcBef>
              <a:spcAft>
                <a:spcPts val="0"/>
              </a:spcAft>
              <a:buClr>
                <a:schemeClr val="dk1"/>
              </a:buClr>
              <a:buSzPts val="3600"/>
              <a:buFont typeface="Arial Black"/>
              <a:buNone/>
            </a:pPr>
            <a:br>
              <a:rPr b="0" i="0" lang="es-CO" sz="3600" u="none" cap="none" strike="noStrike">
                <a:solidFill>
                  <a:srgbClr val="000000"/>
                </a:solidFill>
                <a:latin typeface="Arial"/>
                <a:ea typeface="Arial"/>
                <a:cs typeface="Arial"/>
                <a:sym typeface="Arial"/>
              </a:rPr>
            </a:br>
            <a:endParaRPr b="0" i="0" sz="3600" u="none" cap="none" strike="noStrike">
              <a:solidFill>
                <a:srgbClr val="000000"/>
              </a:solidFill>
              <a:latin typeface="Arial"/>
              <a:ea typeface="Arial"/>
              <a:cs typeface="Arial"/>
              <a:sym typeface="Arial"/>
            </a:endParaRPr>
          </a:p>
        </p:txBody>
      </p:sp>
      <p:sp>
        <p:nvSpPr>
          <p:cNvPr id="50" name="Google Shape;50;p14"/>
          <p:cNvSpPr/>
          <p:nvPr/>
        </p:nvSpPr>
        <p:spPr>
          <a:xfrm>
            <a:off x="1108775" y="1582675"/>
            <a:ext cx="8094000" cy="2645400"/>
          </a:xfrm>
          <a:prstGeom prst="rect">
            <a:avLst/>
          </a:prstGeom>
          <a:no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6000"/>
              <a:buFont typeface="Arial"/>
              <a:buNone/>
            </a:pPr>
            <a:r>
              <a:rPr b="0" i="0" lang="es-CO" sz="6000" u="none" cap="none" strike="noStrike">
                <a:solidFill>
                  <a:srgbClr val="FFFFFF"/>
                </a:solidFill>
                <a:latin typeface="Roboto"/>
                <a:ea typeface="Roboto"/>
                <a:cs typeface="Roboto"/>
                <a:sym typeface="Roboto"/>
              </a:rPr>
              <a:t>ESCUELA DE </a:t>
            </a:r>
            <a:endParaRPr b="0" i="0" sz="6000" u="none" cap="none" strike="noStrike">
              <a:solidFill>
                <a:srgbClr val="FFFFFF"/>
              </a:solidFill>
              <a:latin typeface="Roboto"/>
              <a:ea typeface="Roboto"/>
              <a:cs typeface="Roboto"/>
              <a:sym typeface="Roboto"/>
            </a:endParaRPr>
          </a:p>
          <a:p>
            <a:pPr indent="0" lvl="0" marL="0" marR="0" rtl="0" algn="l">
              <a:lnSpc>
                <a:spcPct val="100000"/>
              </a:lnSpc>
              <a:spcBef>
                <a:spcPts val="0"/>
              </a:spcBef>
              <a:spcAft>
                <a:spcPts val="0"/>
              </a:spcAft>
              <a:buClr>
                <a:srgbClr val="000000"/>
              </a:buClr>
              <a:buSzPts val="6000"/>
              <a:buFont typeface="Arial"/>
              <a:buNone/>
            </a:pPr>
            <a:r>
              <a:rPr b="0" i="0" lang="es-CO" sz="6000" u="none" cap="none" strike="noStrike">
                <a:solidFill>
                  <a:srgbClr val="FFFFFF"/>
                </a:solidFill>
                <a:latin typeface="Roboto"/>
                <a:ea typeface="Roboto"/>
                <a:cs typeface="Roboto"/>
                <a:sym typeface="Roboto"/>
              </a:rPr>
              <a:t>ECOLOGÍA URBANA </a:t>
            </a:r>
            <a:endParaRPr b="0" i="0" sz="6000" u="none" cap="none" strike="noStrike">
              <a:solidFill>
                <a:srgbClr val="FFFFFF"/>
              </a:solidFill>
              <a:latin typeface="Roboto"/>
              <a:ea typeface="Roboto"/>
              <a:cs typeface="Roboto"/>
              <a:sym typeface="Roboto"/>
            </a:endParaRPr>
          </a:p>
          <a:p>
            <a:pPr indent="0" lvl="0" marL="0" marR="0" rtl="0" algn="l">
              <a:lnSpc>
                <a:spcPct val="100000"/>
              </a:lnSpc>
              <a:spcBef>
                <a:spcPts val="0"/>
              </a:spcBef>
              <a:spcAft>
                <a:spcPts val="0"/>
              </a:spcAft>
              <a:buClr>
                <a:srgbClr val="000000"/>
              </a:buClr>
              <a:buSzPts val="6000"/>
              <a:buFont typeface="Arial"/>
              <a:buNone/>
            </a:pPr>
            <a:r>
              <a:rPr b="1" i="0" lang="es-CO" sz="6000" u="none" cap="none" strike="noStrike">
                <a:solidFill>
                  <a:srgbClr val="FFFFFF"/>
                </a:solidFill>
                <a:latin typeface="Roboto"/>
                <a:ea typeface="Roboto"/>
                <a:cs typeface="Roboto"/>
                <a:sym typeface="Roboto"/>
              </a:rPr>
              <a:t>-EEU-</a:t>
            </a:r>
            <a:endParaRPr b="0" i="0" sz="6000" u="none" cap="none" strike="noStrike">
              <a:solidFill>
                <a:srgbClr val="FFFFFF"/>
              </a:solidFill>
              <a:latin typeface="Roboto"/>
              <a:ea typeface="Roboto"/>
              <a:cs typeface="Roboto"/>
              <a:sym typeface="Roboto"/>
            </a:endParaRPr>
          </a:p>
        </p:txBody>
      </p:sp>
      <p:pic>
        <p:nvPicPr>
          <p:cNvPr id="51" name="Google Shape;51;p14"/>
          <p:cNvPicPr preferRelativeResize="0"/>
          <p:nvPr/>
        </p:nvPicPr>
        <p:blipFill rotWithShape="1">
          <a:blip r:embed="rId4">
            <a:alphaModFix/>
          </a:blip>
          <a:srcRect b="0" l="0" r="0" t="0"/>
          <a:stretch/>
        </p:blipFill>
        <p:spPr>
          <a:xfrm>
            <a:off x="10382512" y="5041075"/>
            <a:ext cx="877100" cy="877100"/>
          </a:xfrm>
          <a:prstGeom prst="rect">
            <a:avLst/>
          </a:prstGeom>
          <a:noFill/>
          <a:ln>
            <a:noFill/>
          </a:ln>
        </p:spPr>
      </p:pic>
    </p:spTree>
  </p:cSld>
  <p:clrMapOvr>
    <a:masterClrMapping/>
  </p:clrMapOvr>
  <p:transition spd="slow">
    <p:fade/>
  </p:transition>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55" name="Shape 155"/>
        <p:cNvGrpSpPr/>
        <p:nvPr/>
      </p:nvGrpSpPr>
      <p:grpSpPr>
        <a:xfrm>
          <a:off x="0" y="0"/>
          <a:ext cx="0" cy="0"/>
          <a:chOff x="0" y="0"/>
          <a:chExt cx="0" cy="0"/>
        </a:xfrm>
      </p:grpSpPr>
      <p:sp>
        <p:nvSpPr>
          <p:cNvPr id="156" name="Google Shape;156;p23"/>
          <p:cNvSpPr txBox="1"/>
          <p:nvPr>
            <p:ph idx="1" type="body"/>
          </p:nvPr>
        </p:nvSpPr>
        <p:spPr>
          <a:xfrm>
            <a:off x="582575" y="1585207"/>
            <a:ext cx="9936300" cy="4517400"/>
          </a:xfrm>
          <a:prstGeom prst="rect">
            <a:avLst/>
          </a:prstGeom>
          <a:noFill/>
          <a:ln>
            <a:noFill/>
          </a:ln>
        </p:spPr>
        <p:txBody>
          <a:bodyPr anchorCtr="0" anchor="t" bIns="45700" lIns="91425" spcFirstLastPara="1" rIns="91425" wrap="square" tIns="45700">
            <a:noAutofit/>
          </a:bodyPr>
          <a:lstStyle/>
          <a:p>
            <a:pPr indent="-368300" lvl="0" marL="457200" marR="0" rtl="0" algn="just">
              <a:lnSpc>
                <a:spcPct val="100000"/>
              </a:lnSpc>
              <a:spcBef>
                <a:spcPts val="1000"/>
              </a:spcBef>
              <a:spcAft>
                <a:spcPts val="0"/>
              </a:spcAft>
              <a:buClr>
                <a:schemeClr val="dk1"/>
              </a:buClr>
              <a:buSzPts val="2200"/>
              <a:buFont typeface="Roboto"/>
              <a:buChar char="✓"/>
            </a:pPr>
            <a:r>
              <a:rPr b="0" i="0" lang="es-CO" sz="2200" u="none" cap="none" strike="noStrike">
                <a:solidFill>
                  <a:schemeClr val="dk1"/>
                </a:solidFill>
                <a:latin typeface="Roboto"/>
                <a:ea typeface="Roboto"/>
                <a:cs typeface="Roboto"/>
                <a:sym typeface="Roboto"/>
              </a:rPr>
              <a:t>Carta de Atenas (1933), que sirvió de referente en la reconstrucción de los centros urbanos europeos después de la guerra. La Carta asumía la estructura de la ciudad asimilada a una máquina, a la que se añadió un concepto de función que explicaba de forma básica la ciudad, especialmente, en sus vías para desplazamientos y desarrollo de actividades, limitadas a circular, habitar, trabajar y recrearse. En los años 60 se agudiza la reacción contra el funcionalismo de las ciudades estandarizadas, pensada como un modelo físico, un objeto reproducible y no como un proceso para resolver problemas específicos.</a:t>
            </a:r>
            <a:endParaRPr b="0" i="0" sz="2200" u="none" cap="none" strike="noStrike">
              <a:solidFill>
                <a:srgbClr val="000000"/>
              </a:solidFill>
              <a:latin typeface="Roboto"/>
              <a:ea typeface="Roboto"/>
              <a:cs typeface="Roboto"/>
              <a:sym typeface="Roboto"/>
            </a:endParaRPr>
          </a:p>
        </p:txBody>
      </p:sp>
      <p:sp>
        <p:nvSpPr>
          <p:cNvPr id="157" name="Google Shape;157;p23"/>
          <p:cNvSpPr txBox="1"/>
          <p:nvPr>
            <p:ph idx="2" type="body"/>
          </p:nvPr>
        </p:nvSpPr>
        <p:spPr>
          <a:xfrm>
            <a:off x="1053550" y="1123375"/>
            <a:ext cx="4400100" cy="345000"/>
          </a:xfrm>
          <a:prstGeom prst="rect">
            <a:avLst/>
          </a:prstGeom>
          <a:noFill/>
          <a:ln>
            <a:noFill/>
          </a:ln>
        </p:spPr>
        <p:txBody>
          <a:bodyPr anchorCtr="0" anchor="t" bIns="45700" lIns="91425" spcFirstLastPara="1" rIns="91425" wrap="square" tIns="45700">
            <a:noAutofit/>
          </a:bodyPr>
          <a:lstStyle/>
          <a:p>
            <a:pPr indent="0" lvl="0" marL="0" marR="0" rtl="0" algn="l">
              <a:lnSpc>
                <a:spcPct val="90000"/>
              </a:lnSpc>
              <a:spcBef>
                <a:spcPts val="0"/>
              </a:spcBef>
              <a:spcAft>
                <a:spcPts val="0"/>
              </a:spcAft>
              <a:buClr>
                <a:schemeClr val="dk1"/>
              </a:buClr>
              <a:buSzPts val="1800"/>
              <a:buFont typeface="Arial"/>
              <a:buNone/>
            </a:pPr>
            <a:r>
              <a:rPr b="1" i="0" lang="es-CO" sz="2500" u="none" cap="none" strike="noStrike">
                <a:solidFill>
                  <a:srgbClr val="000000"/>
                </a:solidFill>
                <a:latin typeface="Roboto"/>
                <a:ea typeface="Roboto"/>
                <a:cs typeface="Roboto"/>
                <a:sym typeface="Roboto"/>
              </a:rPr>
              <a:t>VISIÓN FUNCIONALISTA</a:t>
            </a:r>
            <a:endParaRPr b="1" i="0" sz="2500" u="none" cap="none" strike="noStrike">
              <a:solidFill>
                <a:srgbClr val="000000"/>
              </a:solidFill>
              <a:latin typeface="Roboto"/>
              <a:ea typeface="Roboto"/>
              <a:cs typeface="Roboto"/>
              <a:sym typeface="Roboto"/>
            </a:endParaRPr>
          </a:p>
        </p:txBody>
      </p:sp>
      <p:sp>
        <p:nvSpPr>
          <p:cNvPr id="158" name="Google Shape;158;p23"/>
          <p:cNvSpPr/>
          <p:nvPr/>
        </p:nvSpPr>
        <p:spPr>
          <a:xfrm rot="5400000">
            <a:off x="332325" y="14125"/>
            <a:ext cx="345000" cy="1002000"/>
          </a:xfrm>
          <a:prstGeom prst="round2SameRect">
            <a:avLst>
              <a:gd fmla="val 50000" name="adj1"/>
              <a:gd fmla="val 0" name="adj2"/>
            </a:avLst>
          </a:prstGeom>
          <a:solidFill>
            <a:srgbClr val="7FC49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9" name="Google Shape;159;p23"/>
          <p:cNvSpPr txBox="1"/>
          <p:nvPr>
            <p:ph type="title"/>
          </p:nvPr>
        </p:nvSpPr>
        <p:spPr>
          <a:xfrm>
            <a:off x="623050" y="304825"/>
            <a:ext cx="9608400" cy="420600"/>
          </a:xfrm>
          <a:prstGeom prst="rect">
            <a:avLst/>
          </a:prstGeom>
          <a:noFill/>
          <a:ln>
            <a:noFill/>
          </a:ln>
        </p:spPr>
        <p:txBody>
          <a:bodyPr anchorCtr="0" anchor="ctr" bIns="45700" lIns="91425" spcFirstLastPara="1" rIns="91425" wrap="square" tIns="45700">
            <a:noAutofit/>
          </a:bodyPr>
          <a:lstStyle/>
          <a:p>
            <a:pPr indent="0" lvl="0" marL="0" marR="0" rtl="0" algn="l">
              <a:lnSpc>
                <a:spcPct val="90000"/>
              </a:lnSpc>
              <a:spcBef>
                <a:spcPts val="0"/>
              </a:spcBef>
              <a:spcAft>
                <a:spcPts val="0"/>
              </a:spcAft>
              <a:buClr>
                <a:schemeClr val="dk1"/>
              </a:buClr>
              <a:buSzPts val="2160"/>
              <a:buFont typeface="Calibri"/>
              <a:buNone/>
            </a:pPr>
            <a:r>
              <a:rPr b="0" i="0" lang="es-CO" sz="2160" u="none" cap="none" strike="noStrike">
                <a:solidFill>
                  <a:srgbClr val="FFFFFF"/>
                </a:solidFill>
                <a:latin typeface="Roboto"/>
                <a:ea typeface="Roboto"/>
                <a:cs typeface="Roboto"/>
                <a:sym typeface="Roboto"/>
              </a:rPr>
              <a:t>2.   </a:t>
            </a:r>
            <a:r>
              <a:rPr b="1" i="0" lang="es-CO" sz="2600" u="none" cap="none" strike="noStrike">
                <a:solidFill>
                  <a:srgbClr val="77B989"/>
                </a:solidFill>
                <a:latin typeface="Roboto"/>
                <a:ea typeface="Roboto"/>
                <a:cs typeface="Roboto"/>
                <a:sym typeface="Roboto"/>
              </a:rPr>
              <a:t>El contexto internacional</a:t>
            </a:r>
            <a:endParaRPr b="1" i="0" sz="2600" u="none" cap="none" strike="noStrike">
              <a:solidFill>
                <a:srgbClr val="43ABD9"/>
              </a:solidFill>
              <a:latin typeface="Roboto"/>
              <a:ea typeface="Roboto"/>
              <a:cs typeface="Roboto"/>
              <a:sym typeface="Roboto"/>
            </a:endParaRPr>
          </a:p>
        </p:txBody>
      </p:sp>
      <p:pic>
        <p:nvPicPr>
          <p:cNvPr id="160" name="Google Shape;160;p23"/>
          <p:cNvPicPr preferRelativeResize="0"/>
          <p:nvPr/>
        </p:nvPicPr>
        <p:blipFill rotWithShape="1">
          <a:blip r:embed="rId3">
            <a:alphaModFix/>
          </a:blip>
          <a:srcRect b="0" l="0" r="0" t="0"/>
          <a:stretch/>
        </p:blipFill>
        <p:spPr>
          <a:xfrm>
            <a:off x="11188825" y="5856025"/>
            <a:ext cx="814400" cy="814400"/>
          </a:xfrm>
          <a:prstGeom prst="rect">
            <a:avLst/>
          </a:prstGeom>
          <a:noFill/>
          <a:ln>
            <a:noFill/>
          </a:ln>
        </p:spPr>
      </p:pic>
    </p:spTree>
  </p:cSld>
  <p:clrMapOvr>
    <a:masterClrMapping/>
  </p:clrMapOvr>
  <p:transition spd="slow">
    <p:fade/>
  </p:transition>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64" name="Shape 164"/>
        <p:cNvGrpSpPr/>
        <p:nvPr/>
      </p:nvGrpSpPr>
      <p:grpSpPr>
        <a:xfrm>
          <a:off x="0" y="0"/>
          <a:ext cx="0" cy="0"/>
          <a:chOff x="0" y="0"/>
          <a:chExt cx="0" cy="0"/>
        </a:xfrm>
      </p:grpSpPr>
      <p:sp>
        <p:nvSpPr>
          <p:cNvPr id="165" name="Google Shape;165;p24"/>
          <p:cNvSpPr txBox="1"/>
          <p:nvPr>
            <p:ph idx="1" type="body"/>
          </p:nvPr>
        </p:nvSpPr>
        <p:spPr>
          <a:xfrm>
            <a:off x="705675" y="1620675"/>
            <a:ext cx="9939900" cy="4082700"/>
          </a:xfrm>
          <a:prstGeom prst="rect">
            <a:avLst/>
          </a:prstGeom>
          <a:noFill/>
          <a:ln>
            <a:noFill/>
          </a:ln>
        </p:spPr>
        <p:txBody>
          <a:bodyPr anchorCtr="0" anchor="t" bIns="45700" lIns="91425" spcFirstLastPara="1" rIns="91425" wrap="square" tIns="45700">
            <a:noAutofit/>
          </a:bodyPr>
          <a:lstStyle/>
          <a:p>
            <a:pPr indent="-342900" lvl="0" marL="342900" marR="0" rtl="0" algn="just">
              <a:lnSpc>
                <a:spcPct val="90000"/>
              </a:lnSpc>
              <a:spcBef>
                <a:spcPts val="1000"/>
              </a:spcBef>
              <a:spcAft>
                <a:spcPts val="0"/>
              </a:spcAft>
              <a:buClr>
                <a:schemeClr val="dk1"/>
              </a:buClr>
              <a:buSzPts val="2200"/>
              <a:buFont typeface="Roboto"/>
              <a:buChar char="✓"/>
            </a:pPr>
            <a:r>
              <a:rPr b="0" i="0" lang="es-CO" sz="2200" u="none" cap="none" strike="noStrike">
                <a:solidFill>
                  <a:schemeClr val="dk1"/>
                </a:solidFill>
                <a:latin typeface="Roboto"/>
                <a:ea typeface="Roboto"/>
                <a:cs typeface="Roboto"/>
                <a:sym typeface="Roboto"/>
              </a:rPr>
              <a:t>La primera conferencia internacional de la ONU en la que se reconoció plenamente el desafío de la urbanización tuvo lugar en 1976 en Vancouver, Canadá. Esta conferencia, Hábitat I, resultó el punto de inicio en el que los gobiernos empezaron a reconocer las consecuencias de la urbanización acelerada y sus impactos apenas eran considerados por la comunidad internacional, en ese momento dos tercios de la población mundial aún era rural.</a:t>
            </a:r>
            <a:endParaRPr b="0" i="0" sz="2200" u="none" cap="none" strike="noStrike">
              <a:solidFill>
                <a:schemeClr val="dk1"/>
              </a:solidFill>
              <a:latin typeface="Roboto"/>
              <a:ea typeface="Roboto"/>
              <a:cs typeface="Roboto"/>
              <a:sym typeface="Roboto"/>
            </a:endParaRPr>
          </a:p>
          <a:p>
            <a:pPr indent="-342900" lvl="0" marL="342900" marR="0" rtl="0" algn="just">
              <a:lnSpc>
                <a:spcPct val="90000"/>
              </a:lnSpc>
              <a:spcBef>
                <a:spcPts val="1000"/>
              </a:spcBef>
              <a:spcAft>
                <a:spcPts val="0"/>
              </a:spcAft>
              <a:buClr>
                <a:schemeClr val="dk1"/>
              </a:buClr>
              <a:buSzPts val="2200"/>
              <a:buFont typeface="Roboto"/>
              <a:buChar char="✓"/>
            </a:pPr>
            <a:r>
              <a:rPr b="0" i="0" lang="es-CO" sz="2200" u="none" cap="none" strike="noStrike">
                <a:solidFill>
                  <a:schemeClr val="dk1"/>
                </a:solidFill>
                <a:latin typeface="Roboto"/>
                <a:ea typeface="Roboto"/>
                <a:cs typeface="Roboto"/>
                <a:sym typeface="Roboto"/>
              </a:rPr>
              <a:t>La Cumbre de Río (1992), mostraba el interés naciente por los indicadores ambientales y a partir de ese momento aumentan los estudios sobre el metabolismo urbano.</a:t>
            </a:r>
            <a:endParaRPr b="0" i="0" sz="2200" u="none" cap="none" strike="noStrike">
              <a:solidFill>
                <a:schemeClr val="dk1"/>
              </a:solidFill>
              <a:latin typeface="Roboto"/>
              <a:ea typeface="Roboto"/>
              <a:cs typeface="Roboto"/>
              <a:sym typeface="Roboto"/>
            </a:endParaRPr>
          </a:p>
          <a:p>
            <a:pPr indent="-342900" lvl="0" marL="342900" marR="0" rtl="0" algn="just">
              <a:lnSpc>
                <a:spcPct val="90000"/>
              </a:lnSpc>
              <a:spcBef>
                <a:spcPts val="1000"/>
              </a:spcBef>
              <a:spcAft>
                <a:spcPts val="0"/>
              </a:spcAft>
              <a:buClr>
                <a:schemeClr val="dk1"/>
              </a:buClr>
              <a:buSzPts val="2200"/>
              <a:buFont typeface="Roboto"/>
              <a:buChar char="✓"/>
            </a:pPr>
            <a:r>
              <a:rPr b="0" i="0" lang="es-CO" sz="2200" u="none" cap="none" strike="noStrike">
                <a:solidFill>
                  <a:schemeClr val="dk1"/>
                </a:solidFill>
                <a:latin typeface="Roboto"/>
                <a:ea typeface="Roboto"/>
                <a:cs typeface="Roboto"/>
                <a:sym typeface="Roboto"/>
              </a:rPr>
              <a:t>En 1994 fue aprobada, “La carta de las ciudades europeas hacia la sostenibilidad”, conocida como la </a:t>
            </a:r>
            <a:r>
              <a:rPr b="0" i="1" lang="es-CO" sz="2200" u="none" cap="none" strike="noStrike">
                <a:solidFill>
                  <a:schemeClr val="dk1"/>
                </a:solidFill>
                <a:latin typeface="Roboto"/>
                <a:ea typeface="Roboto"/>
                <a:cs typeface="Roboto"/>
                <a:sym typeface="Roboto"/>
              </a:rPr>
              <a:t>Carta de Aalborg, </a:t>
            </a:r>
            <a:r>
              <a:rPr b="0" i="0" lang="es-CO" sz="2200" u="none" cap="none" strike="noStrike">
                <a:solidFill>
                  <a:schemeClr val="dk1"/>
                </a:solidFill>
                <a:latin typeface="Roboto"/>
                <a:ea typeface="Roboto"/>
                <a:cs typeface="Roboto"/>
                <a:sym typeface="Roboto"/>
              </a:rPr>
              <a:t>organizada por el Consejo Internacional de Iniciativas Ambientales Locales (ICLEI).</a:t>
            </a:r>
            <a:endParaRPr b="0" i="0" sz="2200" u="none" cap="none" strike="noStrike">
              <a:solidFill>
                <a:schemeClr val="dk1"/>
              </a:solidFill>
              <a:latin typeface="Roboto"/>
              <a:ea typeface="Roboto"/>
              <a:cs typeface="Roboto"/>
              <a:sym typeface="Roboto"/>
            </a:endParaRPr>
          </a:p>
        </p:txBody>
      </p:sp>
      <p:pic>
        <p:nvPicPr>
          <p:cNvPr id="166" name="Google Shape;166;p24"/>
          <p:cNvPicPr preferRelativeResize="0"/>
          <p:nvPr/>
        </p:nvPicPr>
        <p:blipFill rotWithShape="1">
          <a:blip r:embed="rId3">
            <a:alphaModFix/>
          </a:blip>
          <a:srcRect b="0" l="0" r="0" t="0"/>
          <a:stretch/>
        </p:blipFill>
        <p:spPr>
          <a:xfrm>
            <a:off x="11188825" y="5856025"/>
            <a:ext cx="814400" cy="814400"/>
          </a:xfrm>
          <a:prstGeom prst="rect">
            <a:avLst/>
          </a:prstGeom>
          <a:noFill/>
          <a:ln>
            <a:noFill/>
          </a:ln>
        </p:spPr>
      </p:pic>
      <p:sp>
        <p:nvSpPr>
          <p:cNvPr id="167" name="Google Shape;167;p24"/>
          <p:cNvSpPr txBox="1"/>
          <p:nvPr>
            <p:ph idx="2" type="body"/>
          </p:nvPr>
        </p:nvSpPr>
        <p:spPr>
          <a:xfrm>
            <a:off x="1053550" y="1123375"/>
            <a:ext cx="4772100" cy="345000"/>
          </a:xfrm>
          <a:prstGeom prst="rect">
            <a:avLst/>
          </a:prstGeom>
          <a:noFill/>
          <a:ln>
            <a:noFill/>
          </a:ln>
        </p:spPr>
        <p:txBody>
          <a:bodyPr anchorCtr="0" anchor="t" bIns="45700" lIns="91425" spcFirstLastPara="1" rIns="91425" wrap="square" tIns="45700">
            <a:noAutofit/>
          </a:bodyPr>
          <a:lstStyle/>
          <a:p>
            <a:pPr indent="0" lvl="0" marL="0" marR="0" rtl="0" algn="l">
              <a:lnSpc>
                <a:spcPct val="90000"/>
              </a:lnSpc>
              <a:spcBef>
                <a:spcPts val="0"/>
              </a:spcBef>
              <a:spcAft>
                <a:spcPts val="0"/>
              </a:spcAft>
              <a:buClr>
                <a:schemeClr val="dk1"/>
              </a:buClr>
              <a:buSzPts val="1800"/>
              <a:buFont typeface="Arial"/>
              <a:buNone/>
            </a:pPr>
            <a:r>
              <a:rPr b="1" i="0" lang="es-CO" sz="2500" u="none" cap="none" strike="noStrike">
                <a:solidFill>
                  <a:srgbClr val="000000"/>
                </a:solidFill>
                <a:latin typeface="Roboto"/>
                <a:ea typeface="Roboto"/>
                <a:cs typeface="Roboto"/>
                <a:sym typeface="Roboto"/>
              </a:rPr>
              <a:t>HACIA LA VISIÓN SISTÉMICA</a:t>
            </a:r>
            <a:endParaRPr b="1" i="0" sz="2500" u="none" cap="none" strike="noStrike">
              <a:solidFill>
                <a:srgbClr val="000000"/>
              </a:solidFill>
              <a:latin typeface="Roboto"/>
              <a:ea typeface="Roboto"/>
              <a:cs typeface="Roboto"/>
              <a:sym typeface="Roboto"/>
            </a:endParaRPr>
          </a:p>
        </p:txBody>
      </p:sp>
      <p:sp>
        <p:nvSpPr>
          <p:cNvPr id="168" name="Google Shape;168;p24"/>
          <p:cNvSpPr/>
          <p:nvPr/>
        </p:nvSpPr>
        <p:spPr>
          <a:xfrm rot="5400000">
            <a:off x="332325" y="14125"/>
            <a:ext cx="345000" cy="1002000"/>
          </a:xfrm>
          <a:prstGeom prst="round2SameRect">
            <a:avLst>
              <a:gd fmla="val 50000" name="adj1"/>
              <a:gd fmla="val 0" name="adj2"/>
            </a:avLst>
          </a:prstGeom>
          <a:solidFill>
            <a:srgbClr val="7FC49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69" name="Google Shape;169;p24"/>
          <p:cNvSpPr txBox="1"/>
          <p:nvPr>
            <p:ph type="title"/>
          </p:nvPr>
        </p:nvSpPr>
        <p:spPr>
          <a:xfrm>
            <a:off x="623050" y="304825"/>
            <a:ext cx="9608400" cy="420600"/>
          </a:xfrm>
          <a:prstGeom prst="rect">
            <a:avLst/>
          </a:prstGeom>
          <a:noFill/>
          <a:ln>
            <a:noFill/>
          </a:ln>
        </p:spPr>
        <p:txBody>
          <a:bodyPr anchorCtr="0" anchor="ctr" bIns="45700" lIns="91425" spcFirstLastPara="1" rIns="91425" wrap="square" tIns="45700">
            <a:noAutofit/>
          </a:bodyPr>
          <a:lstStyle/>
          <a:p>
            <a:pPr indent="0" lvl="0" marL="0" marR="0" rtl="0" algn="l">
              <a:lnSpc>
                <a:spcPct val="90000"/>
              </a:lnSpc>
              <a:spcBef>
                <a:spcPts val="0"/>
              </a:spcBef>
              <a:spcAft>
                <a:spcPts val="0"/>
              </a:spcAft>
              <a:buClr>
                <a:schemeClr val="dk1"/>
              </a:buClr>
              <a:buSzPts val="2160"/>
              <a:buFont typeface="Calibri"/>
              <a:buNone/>
            </a:pPr>
            <a:r>
              <a:rPr b="0" i="0" lang="es-CO" sz="2160" u="none" cap="none" strike="noStrike">
                <a:solidFill>
                  <a:srgbClr val="FFFFFF"/>
                </a:solidFill>
                <a:latin typeface="Roboto"/>
                <a:ea typeface="Roboto"/>
                <a:cs typeface="Roboto"/>
                <a:sym typeface="Roboto"/>
              </a:rPr>
              <a:t>2.   </a:t>
            </a:r>
            <a:r>
              <a:rPr b="1" i="0" lang="es-CO" sz="2600" u="none" cap="none" strike="noStrike">
                <a:solidFill>
                  <a:srgbClr val="77B989"/>
                </a:solidFill>
                <a:latin typeface="Roboto"/>
                <a:ea typeface="Roboto"/>
                <a:cs typeface="Roboto"/>
                <a:sym typeface="Roboto"/>
              </a:rPr>
              <a:t>El contexto internacional</a:t>
            </a:r>
            <a:endParaRPr b="1" i="0" sz="2600" u="none" cap="none" strike="noStrike">
              <a:solidFill>
                <a:srgbClr val="43ABD9"/>
              </a:solidFill>
              <a:latin typeface="Roboto"/>
              <a:ea typeface="Roboto"/>
              <a:cs typeface="Roboto"/>
              <a:sym typeface="Roboto"/>
            </a:endParaRPr>
          </a:p>
        </p:txBody>
      </p:sp>
    </p:spTree>
  </p:cSld>
  <p:clrMapOvr>
    <a:masterClrMapping/>
  </p:clrMapOvr>
  <p:transition spd="slow">
    <p:fade/>
  </p:transition>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73" name="Shape 173"/>
        <p:cNvGrpSpPr/>
        <p:nvPr/>
      </p:nvGrpSpPr>
      <p:grpSpPr>
        <a:xfrm>
          <a:off x="0" y="0"/>
          <a:ext cx="0" cy="0"/>
          <a:chOff x="0" y="0"/>
          <a:chExt cx="0" cy="0"/>
        </a:xfrm>
      </p:grpSpPr>
      <p:sp>
        <p:nvSpPr>
          <p:cNvPr id="174" name="Google Shape;174;p25"/>
          <p:cNvSpPr txBox="1"/>
          <p:nvPr>
            <p:ph idx="1" type="body"/>
          </p:nvPr>
        </p:nvSpPr>
        <p:spPr>
          <a:xfrm>
            <a:off x="705675" y="1315878"/>
            <a:ext cx="9939900" cy="5008500"/>
          </a:xfrm>
          <a:prstGeom prst="rect">
            <a:avLst/>
          </a:prstGeom>
          <a:noFill/>
          <a:ln>
            <a:noFill/>
          </a:ln>
        </p:spPr>
        <p:txBody>
          <a:bodyPr anchorCtr="0" anchor="t" bIns="45700" lIns="91425" spcFirstLastPara="1" rIns="91425" wrap="square" tIns="45700">
            <a:noAutofit/>
          </a:bodyPr>
          <a:lstStyle/>
          <a:p>
            <a:pPr indent="0" lvl="0" marL="0" marR="0" rtl="0" algn="just">
              <a:lnSpc>
                <a:spcPct val="100000"/>
              </a:lnSpc>
              <a:spcBef>
                <a:spcPts val="0"/>
              </a:spcBef>
              <a:spcAft>
                <a:spcPts val="0"/>
              </a:spcAft>
              <a:buClr>
                <a:srgbClr val="000000"/>
              </a:buClr>
              <a:buSzPts val="2100"/>
              <a:buFont typeface="Arial"/>
              <a:buNone/>
            </a:pPr>
            <a:r>
              <a:t/>
            </a:r>
            <a:endParaRPr b="0" i="0" sz="2100" u="none" cap="none" strike="noStrike">
              <a:solidFill>
                <a:schemeClr val="dk1"/>
              </a:solidFill>
              <a:latin typeface="Roboto"/>
              <a:ea typeface="Roboto"/>
              <a:cs typeface="Roboto"/>
              <a:sym typeface="Roboto"/>
            </a:endParaRPr>
          </a:p>
          <a:p>
            <a:pPr indent="-342900" lvl="0" marL="342900" marR="0" rtl="0" algn="just">
              <a:lnSpc>
                <a:spcPct val="100000"/>
              </a:lnSpc>
              <a:spcBef>
                <a:spcPts val="1000"/>
              </a:spcBef>
              <a:spcAft>
                <a:spcPts val="0"/>
              </a:spcAft>
              <a:buClr>
                <a:schemeClr val="dk1"/>
              </a:buClr>
              <a:buSzPts val="2100"/>
              <a:buFont typeface="Roboto"/>
              <a:buChar char="✓"/>
            </a:pPr>
            <a:r>
              <a:rPr b="0" i="0" lang="es-CO" sz="2100" u="none" cap="none" strike="noStrike">
                <a:solidFill>
                  <a:schemeClr val="dk1"/>
                </a:solidFill>
                <a:latin typeface="Roboto"/>
                <a:ea typeface="Roboto"/>
                <a:cs typeface="Roboto"/>
                <a:sym typeface="Roboto"/>
              </a:rPr>
              <a:t>En abril de 2002 en Australia, con el apoyo  del  Centro Internacional de Tecnología Ambiental del Programa de Naciones Unidas para el Medio Ambiente, se desarrolló el “Taller de Trabajo sobre las Ciudades como Ecosistemas Sostenibles” (CASE por sus siglas en inglés) que se celebraron en Toronto (Canadá) entre el 18 y 19 de marzo de 2002. El Taller de Trabajo del CASE fue fundamental para definir muchos de los conceptos que finalmente llevaron al desarrollo de los “Principios de Melbourne de Ciudades Sustentables”.</a:t>
            </a:r>
            <a:endParaRPr b="0" i="0" sz="2100" u="none" cap="none" strike="noStrike">
              <a:solidFill>
                <a:schemeClr val="dk1"/>
              </a:solidFill>
              <a:latin typeface="Roboto"/>
              <a:ea typeface="Roboto"/>
              <a:cs typeface="Roboto"/>
              <a:sym typeface="Roboto"/>
            </a:endParaRPr>
          </a:p>
          <a:p>
            <a:pPr indent="-342900" lvl="0" marL="342900" marR="0" rtl="0" algn="just">
              <a:lnSpc>
                <a:spcPct val="100000"/>
              </a:lnSpc>
              <a:spcBef>
                <a:spcPts val="1000"/>
              </a:spcBef>
              <a:spcAft>
                <a:spcPts val="0"/>
              </a:spcAft>
              <a:buClr>
                <a:schemeClr val="dk1"/>
              </a:buClr>
              <a:buSzPts val="2100"/>
              <a:buFont typeface="Roboto"/>
              <a:buChar char="✓"/>
            </a:pPr>
            <a:r>
              <a:rPr b="0" i="0" lang="es-CO" sz="2100" u="none" cap="none" strike="noStrike">
                <a:solidFill>
                  <a:schemeClr val="dk1"/>
                </a:solidFill>
                <a:latin typeface="Roboto"/>
                <a:ea typeface="Roboto"/>
                <a:cs typeface="Roboto"/>
                <a:sym typeface="Roboto"/>
              </a:rPr>
              <a:t>En 2005,  la “Evaluación de los Ecosistemas del Milenio” ponía de manifiesto el análisis tradicional de los ecosistemas ha tratado la actividad humana como algo perturbador en lugar de constituir una dinámica del ecosistema, al situar claramente a los humanos dentro de los ecosistemas. (cap.27, Urban Systems)</a:t>
            </a:r>
            <a:endParaRPr b="0" i="0" sz="2100" u="none" cap="none" strike="noStrike">
              <a:solidFill>
                <a:schemeClr val="dk1"/>
              </a:solidFill>
              <a:latin typeface="Roboto"/>
              <a:ea typeface="Roboto"/>
              <a:cs typeface="Roboto"/>
              <a:sym typeface="Roboto"/>
            </a:endParaRPr>
          </a:p>
        </p:txBody>
      </p:sp>
      <p:pic>
        <p:nvPicPr>
          <p:cNvPr id="175" name="Google Shape;175;p25"/>
          <p:cNvPicPr preferRelativeResize="0"/>
          <p:nvPr/>
        </p:nvPicPr>
        <p:blipFill rotWithShape="1">
          <a:blip r:embed="rId3">
            <a:alphaModFix/>
          </a:blip>
          <a:srcRect b="0" l="0" r="0" t="0"/>
          <a:stretch/>
        </p:blipFill>
        <p:spPr>
          <a:xfrm>
            <a:off x="11188825" y="5856025"/>
            <a:ext cx="814400" cy="814400"/>
          </a:xfrm>
          <a:prstGeom prst="rect">
            <a:avLst/>
          </a:prstGeom>
          <a:noFill/>
          <a:ln>
            <a:noFill/>
          </a:ln>
        </p:spPr>
      </p:pic>
      <p:sp>
        <p:nvSpPr>
          <p:cNvPr id="176" name="Google Shape;176;p25"/>
          <p:cNvSpPr txBox="1"/>
          <p:nvPr>
            <p:ph idx="2" type="body"/>
          </p:nvPr>
        </p:nvSpPr>
        <p:spPr>
          <a:xfrm>
            <a:off x="1053550" y="1123375"/>
            <a:ext cx="9110100" cy="345000"/>
          </a:xfrm>
          <a:prstGeom prst="rect">
            <a:avLst/>
          </a:prstGeom>
          <a:noFill/>
          <a:ln>
            <a:noFill/>
          </a:ln>
        </p:spPr>
        <p:txBody>
          <a:bodyPr anchorCtr="0" anchor="t" bIns="45700" lIns="91425" spcFirstLastPara="1" rIns="91425" wrap="square" tIns="45700">
            <a:noAutofit/>
          </a:bodyPr>
          <a:lstStyle/>
          <a:p>
            <a:pPr indent="0" lvl="0" marL="0" marR="0" rtl="0" algn="l">
              <a:lnSpc>
                <a:spcPct val="90000"/>
              </a:lnSpc>
              <a:spcBef>
                <a:spcPts val="0"/>
              </a:spcBef>
              <a:spcAft>
                <a:spcPts val="0"/>
              </a:spcAft>
              <a:buClr>
                <a:schemeClr val="dk1"/>
              </a:buClr>
              <a:buSzPts val="1800"/>
              <a:buFont typeface="Arial"/>
              <a:buNone/>
            </a:pPr>
            <a:r>
              <a:rPr b="1" i="0" lang="es-CO" sz="2500" u="none" cap="none" strike="noStrike">
                <a:solidFill>
                  <a:schemeClr val="dk1"/>
                </a:solidFill>
                <a:latin typeface="Roboto"/>
                <a:ea typeface="Roboto"/>
                <a:cs typeface="Roboto"/>
                <a:sym typeface="Roboto"/>
              </a:rPr>
              <a:t>VISIÓN SISTÉMICA DE LA SUSTENTABILIDAD URBANA</a:t>
            </a:r>
            <a:endParaRPr b="1" i="0" sz="2500" u="none" cap="none" strike="noStrike">
              <a:solidFill>
                <a:srgbClr val="000000"/>
              </a:solidFill>
              <a:latin typeface="Roboto"/>
              <a:ea typeface="Roboto"/>
              <a:cs typeface="Roboto"/>
              <a:sym typeface="Roboto"/>
            </a:endParaRPr>
          </a:p>
        </p:txBody>
      </p:sp>
      <p:sp>
        <p:nvSpPr>
          <p:cNvPr id="177" name="Google Shape;177;p25"/>
          <p:cNvSpPr/>
          <p:nvPr/>
        </p:nvSpPr>
        <p:spPr>
          <a:xfrm rot="5400000">
            <a:off x="332325" y="14125"/>
            <a:ext cx="345000" cy="1002000"/>
          </a:xfrm>
          <a:prstGeom prst="round2SameRect">
            <a:avLst>
              <a:gd fmla="val 50000" name="adj1"/>
              <a:gd fmla="val 0" name="adj2"/>
            </a:avLst>
          </a:prstGeom>
          <a:solidFill>
            <a:srgbClr val="7FC49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78" name="Google Shape;178;p25"/>
          <p:cNvSpPr txBox="1"/>
          <p:nvPr>
            <p:ph type="title"/>
          </p:nvPr>
        </p:nvSpPr>
        <p:spPr>
          <a:xfrm>
            <a:off x="623050" y="304825"/>
            <a:ext cx="9608400" cy="420600"/>
          </a:xfrm>
          <a:prstGeom prst="rect">
            <a:avLst/>
          </a:prstGeom>
          <a:noFill/>
          <a:ln>
            <a:noFill/>
          </a:ln>
        </p:spPr>
        <p:txBody>
          <a:bodyPr anchorCtr="0" anchor="ctr" bIns="45700" lIns="91425" spcFirstLastPara="1" rIns="91425" wrap="square" tIns="45700">
            <a:noAutofit/>
          </a:bodyPr>
          <a:lstStyle/>
          <a:p>
            <a:pPr indent="0" lvl="0" marL="0" marR="0" rtl="0" algn="l">
              <a:lnSpc>
                <a:spcPct val="90000"/>
              </a:lnSpc>
              <a:spcBef>
                <a:spcPts val="0"/>
              </a:spcBef>
              <a:spcAft>
                <a:spcPts val="0"/>
              </a:spcAft>
              <a:buClr>
                <a:schemeClr val="dk1"/>
              </a:buClr>
              <a:buSzPts val="2160"/>
              <a:buFont typeface="Calibri"/>
              <a:buNone/>
            </a:pPr>
            <a:r>
              <a:rPr b="0" i="0" lang="es-CO" sz="2160" u="none" cap="none" strike="noStrike">
                <a:solidFill>
                  <a:srgbClr val="FFFFFF"/>
                </a:solidFill>
                <a:latin typeface="Roboto"/>
                <a:ea typeface="Roboto"/>
                <a:cs typeface="Roboto"/>
                <a:sym typeface="Roboto"/>
              </a:rPr>
              <a:t>2.   </a:t>
            </a:r>
            <a:r>
              <a:rPr b="1" i="0" lang="es-CO" sz="2600" u="none" cap="none" strike="noStrike">
                <a:solidFill>
                  <a:srgbClr val="77B989"/>
                </a:solidFill>
                <a:latin typeface="Roboto"/>
                <a:ea typeface="Roboto"/>
                <a:cs typeface="Roboto"/>
                <a:sym typeface="Roboto"/>
              </a:rPr>
              <a:t>El contexto internacional</a:t>
            </a:r>
            <a:endParaRPr b="1" i="0" sz="2600" u="none" cap="none" strike="noStrike">
              <a:solidFill>
                <a:srgbClr val="43ABD9"/>
              </a:solidFill>
              <a:latin typeface="Roboto"/>
              <a:ea typeface="Roboto"/>
              <a:cs typeface="Roboto"/>
              <a:sym typeface="Roboto"/>
            </a:endParaRPr>
          </a:p>
        </p:txBody>
      </p:sp>
    </p:spTree>
  </p:cSld>
  <p:clrMapOvr>
    <a:masterClrMapping/>
  </p:clrMapOvr>
  <p:transition spd="slow">
    <p:fade/>
  </p:transition>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82" name="Shape 182"/>
        <p:cNvGrpSpPr/>
        <p:nvPr/>
      </p:nvGrpSpPr>
      <p:grpSpPr>
        <a:xfrm>
          <a:off x="0" y="0"/>
          <a:ext cx="0" cy="0"/>
          <a:chOff x="0" y="0"/>
          <a:chExt cx="0" cy="0"/>
        </a:xfrm>
      </p:grpSpPr>
      <p:sp>
        <p:nvSpPr>
          <p:cNvPr id="183" name="Google Shape;183;p26"/>
          <p:cNvSpPr txBox="1"/>
          <p:nvPr>
            <p:ph idx="1" type="body"/>
          </p:nvPr>
        </p:nvSpPr>
        <p:spPr>
          <a:xfrm>
            <a:off x="816765" y="1509600"/>
            <a:ext cx="10242900" cy="5008500"/>
          </a:xfrm>
          <a:prstGeom prst="rect">
            <a:avLst/>
          </a:prstGeom>
          <a:noFill/>
          <a:ln>
            <a:noFill/>
          </a:ln>
        </p:spPr>
        <p:txBody>
          <a:bodyPr anchorCtr="0" anchor="t" bIns="45700" lIns="91425" spcFirstLastPara="1" rIns="91425" wrap="square" tIns="45700">
            <a:noAutofit/>
          </a:bodyPr>
          <a:lstStyle/>
          <a:p>
            <a:pPr indent="-216000" lvl="0" marL="216000" marR="0" rtl="0" algn="just">
              <a:lnSpc>
                <a:spcPct val="100000"/>
              </a:lnSpc>
              <a:spcBef>
                <a:spcPts val="0"/>
              </a:spcBef>
              <a:spcAft>
                <a:spcPts val="0"/>
              </a:spcAft>
              <a:buClr>
                <a:schemeClr val="dk1"/>
              </a:buClr>
              <a:buSzPts val="1850"/>
              <a:buFont typeface="Roboto"/>
              <a:buChar char="✔"/>
            </a:pPr>
            <a:r>
              <a:rPr b="0" i="0" lang="es-CO" sz="1850" u="none" cap="none" strike="noStrike">
                <a:solidFill>
                  <a:schemeClr val="dk1"/>
                </a:solidFill>
                <a:latin typeface="Roboto"/>
                <a:ea typeface="Roboto"/>
                <a:cs typeface="Roboto"/>
                <a:sym typeface="Roboto"/>
              </a:rPr>
              <a:t>Con el anterior preludio y para reafirmar los compromisos hechos en Vancouver, la conferencia Habitat II (Turquía 1996), conocida como “Cumbre de las Ciudades”, en la que los líderes mundiales adoptaron la “Agenda Habitat” como un plan de acción, se admitió en consenso global que las ciudades son motores de crecimiento, que la urbanización es una oportunidad, el rol determinante que tienen las autoridades como planificadoras del desarrollo, y el reconocimiento del poder participativo ciudadano en los centros urbanos. </a:t>
            </a:r>
            <a:endParaRPr b="0" i="0" sz="1850" u="none" cap="none" strike="noStrike">
              <a:solidFill>
                <a:schemeClr val="dk1"/>
              </a:solidFill>
              <a:latin typeface="Roboto"/>
              <a:ea typeface="Roboto"/>
              <a:cs typeface="Roboto"/>
              <a:sym typeface="Roboto"/>
            </a:endParaRPr>
          </a:p>
          <a:p>
            <a:pPr indent="-216000" lvl="0" marL="216000" marR="0" rtl="0" algn="just">
              <a:lnSpc>
                <a:spcPct val="100000"/>
              </a:lnSpc>
              <a:spcBef>
                <a:spcPts val="1000"/>
              </a:spcBef>
              <a:spcAft>
                <a:spcPts val="0"/>
              </a:spcAft>
              <a:buClr>
                <a:schemeClr val="dk1"/>
              </a:buClr>
              <a:buSzPts val="1850"/>
              <a:buFont typeface="Roboto"/>
              <a:buChar char="✔"/>
            </a:pPr>
            <a:r>
              <a:rPr b="0" i="0" lang="es-CO" sz="1850" u="none" cap="none" strike="noStrike">
                <a:solidFill>
                  <a:schemeClr val="dk1"/>
                </a:solidFill>
                <a:latin typeface="Roboto"/>
                <a:ea typeface="Roboto"/>
                <a:cs typeface="Roboto"/>
                <a:sym typeface="Roboto"/>
              </a:rPr>
              <a:t>La preparación de Habitat III, produjo la “Declaración de Montreal sobre Áreas Metropolitanas (2015),  en la que se  enuncia  “el derecho a la ciudad para todos” (ítem 26), y la importancia de colocarlo en el centro de las políticas metropolitanas, para conjugar la participación ciudadana con los derechos a la educación, la salud, la vivienda, el trabajo digno y el reconocimiento y respeto de la diferencia, con el fin de favorecer la cohabitación y la convivialidad, una fuerte identidad metropolitana y un fuerte sentimiento de pertenencia.</a:t>
            </a:r>
            <a:endParaRPr b="0" i="0" sz="1850" u="none" cap="none" strike="noStrike">
              <a:solidFill>
                <a:schemeClr val="dk1"/>
              </a:solidFill>
              <a:latin typeface="Roboto"/>
              <a:ea typeface="Roboto"/>
              <a:cs typeface="Roboto"/>
              <a:sym typeface="Roboto"/>
            </a:endParaRPr>
          </a:p>
          <a:p>
            <a:pPr indent="-216000" lvl="0" marL="216000" marR="0" rtl="0" algn="just">
              <a:lnSpc>
                <a:spcPct val="100000"/>
              </a:lnSpc>
              <a:spcBef>
                <a:spcPts val="1000"/>
              </a:spcBef>
              <a:spcAft>
                <a:spcPts val="0"/>
              </a:spcAft>
              <a:buClr>
                <a:schemeClr val="dk1"/>
              </a:buClr>
              <a:buSzPts val="1850"/>
              <a:buFont typeface="Noto Sans Symbols"/>
              <a:buChar char="✔"/>
            </a:pPr>
            <a:r>
              <a:rPr b="0" i="0" lang="es-CO" sz="1850" u="none" cap="none" strike="noStrike">
                <a:solidFill>
                  <a:schemeClr val="dk1"/>
                </a:solidFill>
                <a:latin typeface="Roboto"/>
                <a:ea typeface="Roboto"/>
                <a:cs typeface="Roboto"/>
                <a:sym typeface="Roboto"/>
              </a:rPr>
              <a:t>También con la participación de expertos de todo el mundo, se  produce el documento de política 8,</a:t>
            </a:r>
            <a:r>
              <a:rPr b="1" i="0" lang="es-CO" sz="1850" u="none" cap="none" strike="noStrike">
                <a:solidFill>
                  <a:schemeClr val="dk1"/>
                </a:solidFill>
                <a:latin typeface="Roboto"/>
                <a:ea typeface="Roboto"/>
                <a:cs typeface="Roboto"/>
                <a:sym typeface="Roboto"/>
              </a:rPr>
              <a:t> “Ecología y Resiliencia Urbanas”</a:t>
            </a:r>
            <a:r>
              <a:rPr b="0" i="0" lang="es-CO" sz="1850" u="none" cap="none" strike="noStrike">
                <a:solidFill>
                  <a:schemeClr val="dk1"/>
                </a:solidFill>
                <a:latin typeface="Roboto"/>
                <a:ea typeface="Roboto"/>
                <a:cs typeface="Roboto"/>
                <a:sym typeface="Roboto"/>
              </a:rPr>
              <a:t>, en este último documento es clara la referencia a la Ecología Urbana como una comprensión de los problemas urbanos, desde un pensamiento sistémico.</a:t>
            </a:r>
            <a:endParaRPr b="0" i="0" sz="2000" u="none" cap="none" strike="noStrike">
              <a:solidFill>
                <a:schemeClr val="dk1"/>
              </a:solidFill>
              <a:latin typeface="Roboto"/>
              <a:ea typeface="Roboto"/>
              <a:cs typeface="Roboto"/>
              <a:sym typeface="Roboto"/>
            </a:endParaRPr>
          </a:p>
        </p:txBody>
      </p:sp>
      <p:pic>
        <p:nvPicPr>
          <p:cNvPr id="184" name="Google Shape;184;p26"/>
          <p:cNvPicPr preferRelativeResize="0"/>
          <p:nvPr/>
        </p:nvPicPr>
        <p:blipFill rotWithShape="1">
          <a:blip r:embed="rId3">
            <a:alphaModFix/>
          </a:blip>
          <a:srcRect b="0" l="0" r="0" t="0"/>
          <a:stretch/>
        </p:blipFill>
        <p:spPr>
          <a:xfrm>
            <a:off x="11188825" y="5856025"/>
            <a:ext cx="814400" cy="814400"/>
          </a:xfrm>
          <a:prstGeom prst="rect">
            <a:avLst/>
          </a:prstGeom>
          <a:noFill/>
          <a:ln>
            <a:noFill/>
          </a:ln>
        </p:spPr>
      </p:pic>
      <p:sp>
        <p:nvSpPr>
          <p:cNvPr id="185" name="Google Shape;185;p26"/>
          <p:cNvSpPr txBox="1"/>
          <p:nvPr>
            <p:ph idx="2" type="body"/>
          </p:nvPr>
        </p:nvSpPr>
        <p:spPr>
          <a:xfrm>
            <a:off x="1053550" y="970975"/>
            <a:ext cx="9110100" cy="345000"/>
          </a:xfrm>
          <a:prstGeom prst="rect">
            <a:avLst/>
          </a:prstGeom>
          <a:noFill/>
          <a:ln>
            <a:noFill/>
          </a:ln>
        </p:spPr>
        <p:txBody>
          <a:bodyPr anchorCtr="0" anchor="t" bIns="45700" lIns="91425" spcFirstLastPara="1" rIns="91425" wrap="square" tIns="45700">
            <a:noAutofit/>
          </a:bodyPr>
          <a:lstStyle/>
          <a:p>
            <a:pPr indent="0" lvl="0" marL="0" marR="0" rtl="0" algn="l">
              <a:lnSpc>
                <a:spcPct val="90000"/>
              </a:lnSpc>
              <a:spcBef>
                <a:spcPts val="0"/>
              </a:spcBef>
              <a:spcAft>
                <a:spcPts val="0"/>
              </a:spcAft>
              <a:buClr>
                <a:schemeClr val="dk1"/>
              </a:buClr>
              <a:buSzPts val="1800"/>
              <a:buFont typeface="Arial"/>
              <a:buNone/>
            </a:pPr>
            <a:r>
              <a:rPr b="1" i="0" lang="es-CO" sz="2500" u="none" cap="none" strike="noStrike">
                <a:solidFill>
                  <a:schemeClr val="dk1"/>
                </a:solidFill>
                <a:latin typeface="Roboto"/>
                <a:ea typeface="Roboto"/>
                <a:cs typeface="Roboto"/>
                <a:sym typeface="Roboto"/>
              </a:rPr>
              <a:t>VISIÓN SISTÉMICA DE LA SUSTENTABILIDAD URBANA</a:t>
            </a:r>
            <a:endParaRPr b="1" i="0" sz="2500" u="none" cap="none" strike="noStrike">
              <a:solidFill>
                <a:srgbClr val="000000"/>
              </a:solidFill>
              <a:latin typeface="Roboto"/>
              <a:ea typeface="Roboto"/>
              <a:cs typeface="Roboto"/>
              <a:sym typeface="Roboto"/>
            </a:endParaRPr>
          </a:p>
        </p:txBody>
      </p:sp>
      <p:sp>
        <p:nvSpPr>
          <p:cNvPr id="186" name="Google Shape;186;p26"/>
          <p:cNvSpPr/>
          <p:nvPr/>
        </p:nvSpPr>
        <p:spPr>
          <a:xfrm rot="5400000">
            <a:off x="332325" y="14125"/>
            <a:ext cx="345000" cy="1002000"/>
          </a:xfrm>
          <a:prstGeom prst="round2SameRect">
            <a:avLst>
              <a:gd fmla="val 50000" name="adj1"/>
              <a:gd fmla="val 0" name="adj2"/>
            </a:avLst>
          </a:prstGeom>
          <a:solidFill>
            <a:srgbClr val="7FC49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87" name="Google Shape;187;p26"/>
          <p:cNvSpPr txBox="1"/>
          <p:nvPr>
            <p:ph type="title"/>
          </p:nvPr>
        </p:nvSpPr>
        <p:spPr>
          <a:xfrm>
            <a:off x="623050" y="304825"/>
            <a:ext cx="9608400" cy="420600"/>
          </a:xfrm>
          <a:prstGeom prst="rect">
            <a:avLst/>
          </a:prstGeom>
          <a:noFill/>
          <a:ln>
            <a:noFill/>
          </a:ln>
        </p:spPr>
        <p:txBody>
          <a:bodyPr anchorCtr="0" anchor="ctr" bIns="45700" lIns="91425" spcFirstLastPara="1" rIns="91425" wrap="square" tIns="45700">
            <a:noAutofit/>
          </a:bodyPr>
          <a:lstStyle/>
          <a:p>
            <a:pPr indent="0" lvl="0" marL="0" marR="0" rtl="0" algn="l">
              <a:lnSpc>
                <a:spcPct val="90000"/>
              </a:lnSpc>
              <a:spcBef>
                <a:spcPts val="0"/>
              </a:spcBef>
              <a:spcAft>
                <a:spcPts val="0"/>
              </a:spcAft>
              <a:buClr>
                <a:schemeClr val="dk1"/>
              </a:buClr>
              <a:buSzPts val="2160"/>
              <a:buFont typeface="Calibri"/>
              <a:buNone/>
            </a:pPr>
            <a:r>
              <a:rPr b="0" i="0" lang="es-CO" sz="2160" u="none" cap="none" strike="noStrike">
                <a:solidFill>
                  <a:srgbClr val="FFFFFF"/>
                </a:solidFill>
                <a:latin typeface="Roboto"/>
                <a:ea typeface="Roboto"/>
                <a:cs typeface="Roboto"/>
                <a:sym typeface="Roboto"/>
              </a:rPr>
              <a:t>2.   </a:t>
            </a:r>
            <a:r>
              <a:rPr b="1" i="0" lang="es-CO" sz="2600" u="none" cap="none" strike="noStrike">
                <a:solidFill>
                  <a:srgbClr val="77B989"/>
                </a:solidFill>
                <a:latin typeface="Roboto"/>
                <a:ea typeface="Roboto"/>
                <a:cs typeface="Roboto"/>
                <a:sym typeface="Roboto"/>
              </a:rPr>
              <a:t>El contexto internacional</a:t>
            </a:r>
            <a:endParaRPr b="1" i="0" sz="2600" u="none" cap="none" strike="noStrike">
              <a:solidFill>
                <a:srgbClr val="43ABD9"/>
              </a:solidFill>
              <a:latin typeface="Roboto"/>
              <a:ea typeface="Roboto"/>
              <a:cs typeface="Roboto"/>
              <a:sym typeface="Roboto"/>
            </a:endParaRPr>
          </a:p>
        </p:txBody>
      </p:sp>
    </p:spTree>
  </p:cSld>
  <p:clrMapOvr>
    <a:masterClrMapping/>
  </p:clrMapOvr>
  <p:transition spd="slow">
    <p:fade/>
  </p:transition>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91" name="Shape 191"/>
        <p:cNvGrpSpPr/>
        <p:nvPr/>
      </p:nvGrpSpPr>
      <p:grpSpPr>
        <a:xfrm>
          <a:off x="0" y="0"/>
          <a:ext cx="0" cy="0"/>
          <a:chOff x="0" y="0"/>
          <a:chExt cx="0" cy="0"/>
        </a:xfrm>
      </p:grpSpPr>
      <p:sp>
        <p:nvSpPr>
          <p:cNvPr id="192" name="Google Shape;192;p27"/>
          <p:cNvSpPr txBox="1"/>
          <p:nvPr>
            <p:ph idx="1" type="body"/>
          </p:nvPr>
        </p:nvSpPr>
        <p:spPr>
          <a:xfrm>
            <a:off x="713022" y="1163485"/>
            <a:ext cx="10097100" cy="5387700"/>
          </a:xfrm>
          <a:prstGeom prst="rect">
            <a:avLst/>
          </a:prstGeom>
          <a:noFill/>
          <a:ln>
            <a:noFill/>
          </a:ln>
        </p:spPr>
        <p:txBody>
          <a:bodyPr anchorCtr="0" anchor="t" bIns="45700" lIns="91425" spcFirstLastPara="1" rIns="91425" wrap="square" tIns="45700">
            <a:noAutofit/>
          </a:bodyPr>
          <a:lstStyle/>
          <a:p>
            <a:pPr indent="0" lvl="0" marL="0" marR="0" rtl="0" algn="just">
              <a:lnSpc>
                <a:spcPct val="100000"/>
              </a:lnSpc>
              <a:spcBef>
                <a:spcPts val="0"/>
              </a:spcBef>
              <a:spcAft>
                <a:spcPts val="0"/>
              </a:spcAft>
              <a:buClr>
                <a:srgbClr val="000000"/>
              </a:buClr>
              <a:buSzPts val="1900"/>
              <a:buFont typeface="Arial"/>
              <a:buNone/>
            </a:pPr>
            <a:r>
              <a:t/>
            </a:r>
            <a:endParaRPr b="0" i="0" sz="1900" u="none" cap="none" strike="noStrike">
              <a:solidFill>
                <a:schemeClr val="dk1"/>
              </a:solidFill>
              <a:latin typeface="Arial"/>
              <a:ea typeface="Arial"/>
              <a:cs typeface="Arial"/>
              <a:sym typeface="Arial"/>
            </a:endParaRPr>
          </a:p>
          <a:p>
            <a:pPr indent="-336550" lvl="0" marL="342900" marR="0" rtl="0" algn="just">
              <a:lnSpc>
                <a:spcPct val="100000"/>
              </a:lnSpc>
              <a:spcBef>
                <a:spcPts val="1000"/>
              </a:spcBef>
              <a:spcAft>
                <a:spcPts val="0"/>
              </a:spcAft>
              <a:buClr>
                <a:schemeClr val="dk1"/>
              </a:buClr>
              <a:buSzPts val="1900"/>
              <a:buFont typeface="Noto Sans Symbols"/>
              <a:buChar char="✔"/>
            </a:pPr>
            <a:r>
              <a:rPr b="0" i="0" lang="es-CO" sz="1900" u="none" cap="none" strike="noStrike">
                <a:solidFill>
                  <a:schemeClr val="dk1"/>
                </a:solidFill>
                <a:latin typeface="Arial"/>
                <a:ea typeface="Arial"/>
                <a:cs typeface="Arial"/>
                <a:sym typeface="Arial"/>
              </a:rPr>
              <a:t>La Conferencia Habitat III en octubre de 2016 (Quito, Ecuador), tiene como propósito “La Nueva Agenda Urbana”, siendo una de las primeras cumbres de la ONU tras la adopción de los Objetivos del Desarrollo Sostenible (ODS), y  ofrecio una oportunidad única para discutir los retos importantes de cómo las ciudades, los pueblos, y las aldeas son planificadas y gestionadas para desempeñar su función como motores de desarrollo sostenible y así dar forma a la implementación del </a:t>
            </a:r>
            <a:r>
              <a:rPr b="1" i="0" lang="es-CO" sz="1900" u="none" cap="none" strike="noStrike">
                <a:solidFill>
                  <a:schemeClr val="dk1"/>
                </a:solidFill>
                <a:latin typeface="Arial"/>
                <a:ea typeface="Arial"/>
                <a:cs typeface="Arial"/>
                <a:sym typeface="Arial"/>
              </a:rPr>
              <a:t>Objetivo de Desarrollo Sostenible 11 </a:t>
            </a:r>
            <a:r>
              <a:rPr b="0" i="0" lang="es-CO" sz="1900" u="none" cap="none" strike="noStrike">
                <a:solidFill>
                  <a:schemeClr val="dk1"/>
                </a:solidFill>
                <a:latin typeface="Arial"/>
                <a:ea typeface="Arial"/>
                <a:cs typeface="Arial"/>
                <a:sym typeface="Arial"/>
              </a:rPr>
              <a:t>de lograr que las ciudades y los asentamientos humanos sean inclusivos, seguros, resilientes y sostenibles.</a:t>
            </a:r>
            <a:endParaRPr b="0" i="0" sz="1900" u="none" cap="none" strike="noStrike">
              <a:solidFill>
                <a:schemeClr val="dk1"/>
              </a:solidFill>
              <a:latin typeface="Arial"/>
              <a:ea typeface="Arial"/>
              <a:cs typeface="Arial"/>
              <a:sym typeface="Arial"/>
            </a:endParaRPr>
          </a:p>
          <a:p>
            <a:pPr indent="-336550" lvl="0" marL="342900" marR="0" rtl="0" algn="just">
              <a:lnSpc>
                <a:spcPct val="100000"/>
              </a:lnSpc>
              <a:spcBef>
                <a:spcPts val="1000"/>
              </a:spcBef>
              <a:spcAft>
                <a:spcPts val="0"/>
              </a:spcAft>
              <a:buClr>
                <a:schemeClr val="dk1"/>
              </a:buClr>
              <a:buSzPts val="1900"/>
              <a:buFont typeface="Noto Sans Symbols"/>
              <a:buChar char="✔"/>
            </a:pPr>
            <a:r>
              <a:rPr b="0" i="0" lang="es-CO" sz="1900" u="none" cap="none" strike="noStrike">
                <a:solidFill>
                  <a:schemeClr val="dk1"/>
                </a:solidFill>
                <a:latin typeface="Arial"/>
                <a:ea typeface="Arial"/>
                <a:cs typeface="Arial"/>
                <a:sym typeface="Arial"/>
              </a:rPr>
              <a:t>Habitat III, también dejo en claro que no existe un marco teórico consensuado que canalice de manera intencionada los instrumentos de carácter técnico y tecnológico, normativo, económico-financiero, organizativo-institucional y educativo, para realidades ambientales, económicas y sociales tan diversas. Teniendo en cuenta esa crítica constructiva, para el año 2018, la Agencia de Ecología Urbana de Barcelona,  publica la “Carta para la planificación ecosistémica de las ciudades” en la cual existe el propósito de incorporar nuevos diseños urbanos y la regeneración de los existentes.</a:t>
            </a:r>
            <a:endParaRPr b="0" i="0" sz="1900" u="none" cap="none" strike="noStrike">
              <a:solidFill>
                <a:schemeClr val="dk1"/>
              </a:solidFill>
              <a:latin typeface="Arial"/>
              <a:ea typeface="Arial"/>
              <a:cs typeface="Arial"/>
              <a:sym typeface="Arial"/>
            </a:endParaRPr>
          </a:p>
        </p:txBody>
      </p:sp>
      <p:pic>
        <p:nvPicPr>
          <p:cNvPr id="193" name="Google Shape;193;p27"/>
          <p:cNvPicPr preferRelativeResize="0"/>
          <p:nvPr/>
        </p:nvPicPr>
        <p:blipFill rotWithShape="1">
          <a:blip r:embed="rId3">
            <a:alphaModFix/>
          </a:blip>
          <a:srcRect b="0" l="0" r="0" t="0"/>
          <a:stretch/>
        </p:blipFill>
        <p:spPr>
          <a:xfrm>
            <a:off x="11188825" y="5856025"/>
            <a:ext cx="814400" cy="814400"/>
          </a:xfrm>
          <a:prstGeom prst="rect">
            <a:avLst/>
          </a:prstGeom>
          <a:noFill/>
          <a:ln>
            <a:noFill/>
          </a:ln>
        </p:spPr>
      </p:pic>
      <p:sp>
        <p:nvSpPr>
          <p:cNvPr id="194" name="Google Shape;194;p27"/>
          <p:cNvSpPr txBox="1"/>
          <p:nvPr>
            <p:ph idx="2" type="body"/>
          </p:nvPr>
        </p:nvSpPr>
        <p:spPr>
          <a:xfrm>
            <a:off x="1053550" y="970975"/>
            <a:ext cx="9110100" cy="345000"/>
          </a:xfrm>
          <a:prstGeom prst="rect">
            <a:avLst/>
          </a:prstGeom>
          <a:noFill/>
          <a:ln>
            <a:noFill/>
          </a:ln>
        </p:spPr>
        <p:txBody>
          <a:bodyPr anchorCtr="0" anchor="t" bIns="45700" lIns="91425" spcFirstLastPara="1" rIns="91425" wrap="square" tIns="45700">
            <a:noAutofit/>
          </a:bodyPr>
          <a:lstStyle/>
          <a:p>
            <a:pPr indent="0" lvl="0" marL="0" marR="0" rtl="0" algn="l">
              <a:lnSpc>
                <a:spcPct val="90000"/>
              </a:lnSpc>
              <a:spcBef>
                <a:spcPts val="0"/>
              </a:spcBef>
              <a:spcAft>
                <a:spcPts val="0"/>
              </a:spcAft>
              <a:buClr>
                <a:schemeClr val="dk1"/>
              </a:buClr>
              <a:buSzPts val="1800"/>
              <a:buFont typeface="Arial"/>
              <a:buNone/>
            </a:pPr>
            <a:r>
              <a:rPr b="1" i="0" lang="es-CO" sz="2500" u="none" cap="none" strike="noStrike">
                <a:solidFill>
                  <a:schemeClr val="dk1"/>
                </a:solidFill>
                <a:latin typeface="Roboto"/>
                <a:ea typeface="Roboto"/>
                <a:cs typeface="Roboto"/>
                <a:sym typeface="Roboto"/>
              </a:rPr>
              <a:t>VISIÓN SISTÉMICA DE LA SUSTENTABILIDAD URBANA</a:t>
            </a:r>
            <a:endParaRPr b="1" i="0" sz="2500" u="none" cap="none" strike="noStrike">
              <a:solidFill>
                <a:srgbClr val="000000"/>
              </a:solidFill>
              <a:latin typeface="Roboto"/>
              <a:ea typeface="Roboto"/>
              <a:cs typeface="Roboto"/>
              <a:sym typeface="Roboto"/>
            </a:endParaRPr>
          </a:p>
        </p:txBody>
      </p:sp>
      <p:sp>
        <p:nvSpPr>
          <p:cNvPr id="195" name="Google Shape;195;p27"/>
          <p:cNvSpPr/>
          <p:nvPr/>
        </p:nvSpPr>
        <p:spPr>
          <a:xfrm rot="5400000">
            <a:off x="332325" y="14125"/>
            <a:ext cx="345000" cy="1002000"/>
          </a:xfrm>
          <a:prstGeom prst="round2SameRect">
            <a:avLst>
              <a:gd fmla="val 50000" name="adj1"/>
              <a:gd fmla="val 0" name="adj2"/>
            </a:avLst>
          </a:prstGeom>
          <a:solidFill>
            <a:srgbClr val="7FC49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96" name="Google Shape;196;p27"/>
          <p:cNvSpPr txBox="1"/>
          <p:nvPr>
            <p:ph type="title"/>
          </p:nvPr>
        </p:nvSpPr>
        <p:spPr>
          <a:xfrm>
            <a:off x="623050" y="304825"/>
            <a:ext cx="9608400" cy="420600"/>
          </a:xfrm>
          <a:prstGeom prst="rect">
            <a:avLst/>
          </a:prstGeom>
          <a:noFill/>
          <a:ln>
            <a:noFill/>
          </a:ln>
        </p:spPr>
        <p:txBody>
          <a:bodyPr anchorCtr="0" anchor="ctr" bIns="45700" lIns="91425" spcFirstLastPara="1" rIns="91425" wrap="square" tIns="45700">
            <a:noAutofit/>
          </a:bodyPr>
          <a:lstStyle/>
          <a:p>
            <a:pPr indent="0" lvl="0" marL="0" marR="0" rtl="0" algn="l">
              <a:lnSpc>
                <a:spcPct val="90000"/>
              </a:lnSpc>
              <a:spcBef>
                <a:spcPts val="0"/>
              </a:spcBef>
              <a:spcAft>
                <a:spcPts val="0"/>
              </a:spcAft>
              <a:buClr>
                <a:schemeClr val="dk1"/>
              </a:buClr>
              <a:buSzPts val="2160"/>
              <a:buFont typeface="Calibri"/>
              <a:buNone/>
            </a:pPr>
            <a:r>
              <a:rPr b="0" i="0" lang="es-CO" sz="2160" u="none" cap="none" strike="noStrike">
                <a:solidFill>
                  <a:srgbClr val="FFFFFF"/>
                </a:solidFill>
                <a:latin typeface="Roboto"/>
                <a:ea typeface="Roboto"/>
                <a:cs typeface="Roboto"/>
                <a:sym typeface="Roboto"/>
              </a:rPr>
              <a:t>2.   </a:t>
            </a:r>
            <a:r>
              <a:rPr b="1" i="0" lang="es-CO" sz="2600" u="none" cap="none" strike="noStrike">
                <a:solidFill>
                  <a:srgbClr val="77B989"/>
                </a:solidFill>
                <a:latin typeface="Roboto"/>
                <a:ea typeface="Roboto"/>
                <a:cs typeface="Roboto"/>
                <a:sym typeface="Roboto"/>
              </a:rPr>
              <a:t>El contexto internacional</a:t>
            </a:r>
            <a:endParaRPr b="1" i="0" sz="2600" u="none" cap="none" strike="noStrike">
              <a:solidFill>
                <a:srgbClr val="43ABD9"/>
              </a:solidFill>
              <a:latin typeface="Roboto"/>
              <a:ea typeface="Roboto"/>
              <a:cs typeface="Roboto"/>
              <a:sym typeface="Roboto"/>
            </a:endParaRPr>
          </a:p>
        </p:txBody>
      </p:sp>
    </p:spTree>
  </p:cSld>
  <p:clrMapOvr>
    <a:masterClrMapping/>
  </p:clrMapOvr>
  <p:transition spd="slow">
    <p:fade/>
  </p:transition>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00" name="Shape 200"/>
        <p:cNvGrpSpPr/>
        <p:nvPr/>
      </p:nvGrpSpPr>
      <p:grpSpPr>
        <a:xfrm>
          <a:off x="0" y="0"/>
          <a:ext cx="0" cy="0"/>
          <a:chOff x="0" y="0"/>
          <a:chExt cx="0" cy="0"/>
        </a:xfrm>
      </p:grpSpPr>
      <p:sp>
        <p:nvSpPr>
          <p:cNvPr id="201" name="Google Shape;201;p28"/>
          <p:cNvSpPr/>
          <p:nvPr/>
        </p:nvSpPr>
        <p:spPr>
          <a:xfrm rot="10800000">
            <a:off x="3309938" y="5000626"/>
            <a:ext cx="6786562" cy="1285875"/>
          </a:xfrm>
          <a:prstGeom prst="arc">
            <a:avLst>
              <a:gd fmla="val 10886808" name="adj1"/>
              <a:gd fmla="val 0" name="adj2"/>
            </a:avLst>
          </a:prstGeom>
          <a:noFill/>
          <a:ln cap="flat" cmpd="sng" w="9525">
            <a:solidFill>
              <a:schemeClr val="accent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202" name="Google Shape;202;p28"/>
          <p:cNvSpPr/>
          <p:nvPr/>
        </p:nvSpPr>
        <p:spPr>
          <a:xfrm rot="10800000">
            <a:off x="3309938" y="5357814"/>
            <a:ext cx="6786562" cy="1285875"/>
          </a:xfrm>
          <a:prstGeom prst="arc">
            <a:avLst>
              <a:gd fmla="val 10886808" name="adj1"/>
              <a:gd fmla="val 0" name="adj2"/>
            </a:avLst>
          </a:prstGeom>
          <a:noFill/>
          <a:ln cap="flat" cmpd="sng" w="9525">
            <a:solidFill>
              <a:schemeClr val="accent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203" name="Google Shape;203;p28"/>
          <p:cNvSpPr/>
          <p:nvPr/>
        </p:nvSpPr>
        <p:spPr>
          <a:xfrm>
            <a:off x="227925" y="155075"/>
            <a:ext cx="7942500" cy="5847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2500"/>
              <a:buFont typeface="Arial"/>
              <a:buNone/>
            </a:pPr>
            <a:r>
              <a:rPr b="1" i="0" lang="es-CO" sz="2500" u="none" cap="none" strike="noStrike">
                <a:solidFill>
                  <a:srgbClr val="6AA84F"/>
                </a:solidFill>
                <a:latin typeface="Roboto"/>
                <a:ea typeface="Roboto"/>
                <a:cs typeface="Roboto"/>
                <a:sym typeface="Roboto"/>
              </a:rPr>
              <a:t>Territorio funcionando como ecosistema * </a:t>
            </a:r>
            <a:endParaRPr b="0" i="0" sz="2500" u="none" cap="none" strike="noStrike">
              <a:solidFill>
                <a:srgbClr val="6AA84F"/>
              </a:solidFill>
              <a:latin typeface="Roboto"/>
              <a:ea typeface="Roboto"/>
              <a:cs typeface="Roboto"/>
              <a:sym typeface="Roboto"/>
            </a:endParaRPr>
          </a:p>
        </p:txBody>
      </p:sp>
      <p:sp>
        <p:nvSpPr>
          <p:cNvPr id="204" name="Google Shape;204;p28"/>
          <p:cNvSpPr txBox="1"/>
          <p:nvPr/>
        </p:nvSpPr>
        <p:spPr>
          <a:xfrm>
            <a:off x="5590530" y="1337471"/>
            <a:ext cx="1071563" cy="369888"/>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Arial"/>
              <a:buNone/>
            </a:pPr>
            <a:r>
              <a:rPr b="0" i="0" lang="es-CO" sz="1800" u="none" cap="none" strike="noStrike">
                <a:solidFill>
                  <a:schemeClr val="dk1"/>
                </a:solidFill>
                <a:latin typeface="Calibri"/>
                <a:ea typeface="Calibri"/>
                <a:cs typeface="Calibri"/>
                <a:sym typeface="Calibri"/>
              </a:rPr>
              <a:t>Ruralidad</a:t>
            </a:r>
            <a:endParaRPr b="0" i="0" sz="1400" u="none" cap="none" strike="noStrike">
              <a:solidFill>
                <a:srgbClr val="000000"/>
              </a:solidFill>
              <a:latin typeface="Arial"/>
              <a:ea typeface="Arial"/>
              <a:cs typeface="Arial"/>
              <a:sym typeface="Arial"/>
            </a:endParaRPr>
          </a:p>
        </p:txBody>
      </p:sp>
      <p:sp>
        <p:nvSpPr>
          <p:cNvPr id="205" name="Google Shape;205;p28"/>
          <p:cNvSpPr txBox="1"/>
          <p:nvPr/>
        </p:nvSpPr>
        <p:spPr>
          <a:xfrm>
            <a:off x="5238750" y="1785939"/>
            <a:ext cx="1714500" cy="369887"/>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Arial"/>
              <a:buNone/>
            </a:pPr>
            <a:r>
              <a:rPr b="0" i="0" lang="es-CO" sz="1800" u="none" cap="none" strike="noStrike">
                <a:solidFill>
                  <a:schemeClr val="dk1"/>
                </a:solidFill>
                <a:latin typeface="Calibri"/>
                <a:ea typeface="Calibri"/>
                <a:cs typeface="Calibri"/>
                <a:sym typeface="Calibri"/>
              </a:rPr>
              <a:t>Bordes Urbanos</a:t>
            </a:r>
            <a:endParaRPr b="0" i="0" sz="1400" u="none" cap="none" strike="noStrike">
              <a:solidFill>
                <a:srgbClr val="000000"/>
              </a:solidFill>
              <a:latin typeface="Arial"/>
              <a:ea typeface="Arial"/>
              <a:cs typeface="Arial"/>
              <a:sym typeface="Arial"/>
            </a:endParaRPr>
          </a:p>
        </p:txBody>
      </p:sp>
      <p:cxnSp>
        <p:nvCxnSpPr>
          <p:cNvPr id="206" name="Google Shape;206;p28"/>
          <p:cNvCxnSpPr/>
          <p:nvPr/>
        </p:nvCxnSpPr>
        <p:spPr>
          <a:xfrm flipH="1" rot="10800000">
            <a:off x="5156782" y="1053388"/>
            <a:ext cx="12119" cy="1225005"/>
          </a:xfrm>
          <a:prstGeom prst="straightConnector1">
            <a:avLst/>
          </a:prstGeom>
          <a:noFill/>
          <a:ln cap="flat" cmpd="sng" w="28575">
            <a:solidFill>
              <a:srgbClr val="3399FF"/>
            </a:solidFill>
            <a:prstDash val="solid"/>
            <a:miter lim="800000"/>
            <a:headEnd len="sm" w="sm" type="none"/>
            <a:tailEnd len="med" w="med" type="stealth"/>
          </a:ln>
        </p:spPr>
      </p:cxnSp>
      <p:cxnSp>
        <p:nvCxnSpPr>
          <p:cNvPr id="207" name="Google Shape;207;p28"/>
          <p:cNvCxnSpPr/>
          <p:nvPr/>
        </p:nvCxnSpPr>
        <p:spPr>
          <a:xfrm flipH="1">
            <a:off x="7129234" y="1037150"/>
            <a:ext cx="31898" cy="1219237"/>
          </a:xfrm>
          <a:prstGeom prst="straightConnector1">
            <a:avLst/>
          </a:prstGeom>
          <a:noFill/>
          <a:ln cap="flat" cmpd="sng" w="28575">
            <a:solidFill>
              <a:srgbClr val="3399FF"/>
            </a:solidFill>
            <a:prstDash val="solid"/>
            <a:miter lim="800000"/>
            <a:headEnd len="sm" w="sm" type="none"/>
            <a:tailEnd len="med" w="med" type="stealth"/>
          </a:ln>
        </p:spPr>
      </p:cxnSp>
      <p:cxnSp>
        <p:nvCxnSpPr>
          <p:cNvPr id="208" name="Google Shape;208;p28"/>
          <p:cNvCxnSpPr/>
          <p:nvPr/>
        </p:nvCxnSpPr>
        <p:spPr>
          <a:xfrm rot="5400000">
            <a:off x="1236663" y="3643313"/>
            <a:ext cx="5573713" cy="1588"/>
          </a:xfrm>
          <a:prstGeom prst="straightConnector1">
            <a:avLst/>
          </a:prstGeom>
          <a:noFill/>
          <a:ln cap="flat" cmpd="sng" w="57150">
            <a:solidFill>
              <a:srgbClr val="3399FF"/>
            </a:solidFill>
            <a:prstDash val="dash"/>
            <a:miter lim="800000"/>
            <a:headEnd len="sm" w="sm" type="none"/>
            <a:tailEnd len="sm" w="sm" type="none"/>
          </a:ln>
        </p:spPr>
      </p:cxnSp>
      <p:cxnSp>
        <p:nvCxnSpPr>
          <p:cNvPr id="209" name="Google Shape;209;p28"/>
          <p:cNvCxnSpPr/>
          <p:nvPr/>
        </p:nvCxnSpPr>
        <p:spPr>
          <a:xfrm rot="5400000">
            <a:off x="5525295" y="3571083"/>
            <a:ext cx="5572125" cy="1587"/>
          </a:xfrm>
          <a:prstGeom prst="straightConnector1">
            <a:avLst/>
          </a:prstGeom>
          <a:noFill/>
          <a:ln cap="flat" cmpd="sng" w="57150">
            <a:solidFill>
              <a:srgbClr val="3399FF"/>
            </a:solidFill>
            <a:prstDash val="dash"/>
            <a:miter lim="800000"/>
            <a:headEnd len="sm" w="sm" type="none"/>
            <a:tailEnd len="sm" w="sm" type="none"/>
          </a:ln>
        </p:spPr>
      </p:cxnSp>
      <p:cxnSp>
        <p:nvCxnSpPr>
          <p:cNvPr id="210" name="Google Shape;210;p28"/>
          <p:cNvCxnSpPr/>
          <p:nvPr/>
        </p:nvCxnSpPr>
        <p:spPr>
          <a:xfrm flipH="1">
            <a:off x="4024313" y="2786064"/>
            <a:ext cx="5715000" cy="9525"/>
          </a:xfrm>
          <a:prstGeom prst="straightConnector1">
            <a:avLst/>
          </a:prstGeom>
          <a:noFill/>
          <a:ln cap="flat" cmpd="sng" w="57150">
            <a:solidFill>
              <a:srgbClr val="3399FF"/>
            </a:solidFill>
            <a:prstDash val="dash"/>
            <a:miter lim="800000"/>
            <a:headEnd len="sm" w="sm" type="none"/>
            <a:tailEnd len="sm" w="sm" type="none"/>
          </a:ln>
        </p:spPr>
      </p:cxnSp>
      <p:cxnSp>
        <p:nvCxnSpPr>
          <p:cNvPr id="211" name="Google Shape;211;p28"/>
          <p:cNvCxnSpPr/>
          <p:nvPr/>
        </p:nvCxnSpPr>
        <p:spPr>
          <a:xfrm flipH="1">
            <a:off x="4024313" y="3357564"/>
            <a:ext cx="4286250" cy="9525"/>
          </a:xfrm>
          <a:prstGeom prst="straightConnector1">
            <a:avLst/>
          </a:prstGeom>
          <a:noFill/>
          <a:ln cap="flat" cmpd="sng" w="57150">
            <a:solidFill>
              <a:srgbClr val="3399FF"/>
            </a:solidFill>
            <a:prstDash val="dash"/>
            <a:miter lim="800000"/>
            <a:headEnd len="sm" w="sm" type="none"/>
            <a:tailEnd len="sm" w="sm" type="none"/>
          </a:ln>
        </p:spPr>
      </p:cxnSp>
      <p:cxnSp>
        <p:nvCxnSpPr>
          <p:cNvPr id="212" name="Google Shape;212;p28"/>
          <p:cNvCxnSpPr/>
          <p:nvPr/>
        </p:nvCxnSpPr>
        <p:spPr>
          <a:xfrm flipH="1">
            <a:off x="4024313" y="4857751"/>
            <a:ext cx="5715000" cy="11113"/>
          </a:xfrm>
          <a:prstGeom prst="straightConnector1">
            <a:avLst/>
          </a:prstGeom>
          <a:noFill/>
          <a:ln cap="flat" cmpd="sng" w="57150">
            <a:solidFill>
              <a:srgbClr val="3399FF"/>
            </a:solidFill>
            <a:prstDash val="dash"/>
            <a:miter lim="800000"/>
            <a:headEnd len="sm" w="sm" type="none"/>
            <a:tailEnd len="sm" w="sm" type="none"/>
          </a:ln>
        </p:spPr>
      </p:cxnSp>
      <p:sp>
        <p:nvSpPr>
          <p:cNvPr id="213" name="Google Shape;213;p28"/>
          <p:cNvSpPr txBox="1"/>
          <p:nvPr/>
        </p:nvSpPr>
        <p:spPr>
          <a:xfrm>
            <a:off x="5505952" y="2422526"/>
            <a:ext cx="1500188" cy="369887"/>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Arial"/>
              <a:buNone/>
            </a:pPr>
            <a:r>
              <a:rPr b="0" i="0" lang="es-CO" sz="1800" u="none" cap="none" strike="noStrike">
                <a:solidFill>
                  <a:schemeClr val="dk1"/>
                </a:solidFill>
                <a:latin typeface="Calibri"/>
                <a:ea typeface="Calibri"/>
                <a:cs typeface="Calibri"/>
                <a:sym typeface="Calibri"/>
              </a:rPr>
              <a:t>  S. Natural  </a:t>
            </a:r>
            <a:endParaRPr b="0" i="0" sz="1400" u="none" cap="none" strike="noStrike">
              <a:solidFill>
                <a:srgbClr val="000000"/>
              </a:solidFill>
              <a:latin typeface="Arial"/>
              <a:ea typeface="Arial"/>
              <a:cs typeface="Arial"/>
              <a:sym typeface="Arial"/>
            </a:endParaRPr>
          </a:p>
        </p:txBody>
      </p:sp>
      <p:sp>
        <p:nvSpPr>
          <p:cNvPr id="214" name="Google Shape;214;p28"/>
          <p:cNvSpPr/>
          <p:nvPr/>
        </p:nvSpPr>
        <p:spPr>
          <a:xfrm>
            <a:off x="5433865" y="2449571"/>
            <a:ext cx="1428600" cy="357300"/>
          </a:xfrm>
          <a:prstGeom prst="ellipse">
            <a:avLst/>
          </a:prstGeom>
          <a:noFill/>
          <a:ln cap="flat" cmpd="sng" w="12700">
            <a:solidFill>
              <a:srgbClr val="7030A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215" name="Google Shape;215;p28"/>
          <p:cNvSpPr txBox="1"/>
          <p:nvPr/>
        </p:nvSpPr>
        <p:spPr>
          <a:xfrm>
            <a:off x="3952875" y="3429001"/>
            <a:ext cx="1143000" cy="461963"/>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chemeClr val="dk1"/>
              </a:buClr>
              <a:buSzPts val="1200"/>
              <a:buFont typeface="Arial"/>
              <a:buNone/>
            </a:pPr>
            <a:r>
              <a:rPr b="0" i="0" lang="es-CO" sz="1200" u="none" cap="none" strike="noStrike">
                <a:solidFill>
                  <a:schemeClr val="dk1"/>
                </a:solidFill>
                <a:latin typeface="Calibri"/>
                <a:ea typeface="Calibri"/>
                <a:cs typeface="Calibri"/>
                <a:sym typeface="Calibri"/>
              </a:rPr>
              <a:t>Metabolismo Urbano</a:t>
            </a:r>
            <a:endParaRPr b="0" i="0" sz="1400" u="none" cap="none" strike="noStrike">
              <a:solidFill>
                <a:srgbClr val="000000"/>
              </a:solidFill>
              <a:latin typeface="Arial"/>
              <a:ea typeface="Arial"/>
              <a:cs typeface="Arial"/>
              <a:sym typeface="Arial"/>
            </a:endParaRPr>
          </a:p>
        </p:txBody>
      </p:sp>
      <p:cxnSp>
        <p:nvCxnSpPr>
          <p:cNvPr id="216" name="Google Shape;216;p28"/>
          <p:cNvCxnSpPr>
            <a:stCxn id="214" idx="2"/>
            <a:endCxn id="217" idx="0"/>
          </p:cNvCxnSpPr>
          <p:nvPr/>
        </p:nvCxnSpPr>
        <p:spPr>
          <a:xfrm flipH="1">
            <a:off x="4774465" y="2628221"/>
            <a:ext cx="659400" cy="1872300"/>
          </a:xfrm>
          <a:prstGeom prst="straightConnector1">
            <a:avLst/>
          </a:prstGeom>
          <a:noFill/>
          <a:ln cap="flat" cmpd="sng" w="28575">
            <a:solidFill>
              <a:srgbClr val="0066FF"/>
            </a:solidFill>
            <a:prstDash val="solid"/>
            <a:miter lim="800000"/>
            <a:headEnd len="med" w="med" type="stealth"/>
            <a:tailEnd len="med" w="med" type="stealth"/>
          </a:ln>
        </p:spPr>
      </p:cxnSp>
      <p:sp>
        <p:nvSpPr>
          <p:cNvPr id="218" name="Google Shape;218;p28"/>
          <p:cNvSpPr txBox="1"/>
          <p:nvPr/>
        </p:nvSpPr>
        <p:spPr>
          <a:xfrm>
            <a:off x="4238626" y="4500564"/>
            <a:ext cx="1071563" cy="369887"/>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Arial"/>
              <a:buNone/>
            </a:pPr>
            <a:r>
              <a:rPr b="0" i="0" lang="es-CO" sz="1800" u="none" cap="none" strike="noStrike">
                <a:solidFill>
                  <a:schemeClr val="dk1"/>
                </a:solidFill>
                <a:latin typeface="Calibri"/>
                <a:ea typeface="Calibri"/>
                <a:cs typeface="Calibri"/>
                <a:sym typeface="Calibri"/>
              </a:rPr>
              <a:t>S. Social</a:t>
            </a:r>
            <a:endParaRPr b="0" i="0" sz="1400" u="none" cap="none" strike="noStrike">
              <a:solidFill>
                <a:srgbClr val="000000"/>
              </a:solidFill>
              <a:latin typeface="Arial"/>
              <a:ea typeface="Arial"/>
              <a:cs typeface="Arial"/>
              <a:sym typeface="Arial"/>
            </a:endParaRPr>
          </a:p>
        </p:txBody>
      </p:sp>
      <p:sp>
        <p:nvSpPr>
          <p:cNvPr id="219" name="Google Shape;219;p28"/>
          <p:cNvSpPr txBox="1"/>
          <p:nvPr/>
        </p:nvSpPr>
        <p:spPr>
          <a:xfrm>
            <a:off x="6953250" y="4500564"/>
            <a:ext cx="1428750" cy="369887"/>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Arial"/>
              <a:buNone/>
            </a:pPr>
            <a:r>
              <a:rPr b="0" i="0" lang="es-CO" sz="1800" u="none" cap="none" strike="noStrike">
                <a:solidFill>
                  <a:schemeClr val="dk1"/>
                </a:solidFill>
                <a:latin typeface="Calibri"/>
                <a:ea typeface="Calibri"/>
                <a:cs typeface="Calibri"/>
                <a:sym typeface="Calibri"/>
              </a:rPr>
              <a:t>S. Económico</a:t>
            </a:r>
            <a:endParaRPr b="0" i="0" sz="1400" u="none" cap="none" strike="noStrike">
              <a:solidFill>
                <a:srgbClr val="000000"/>
              </a:solidFill>
              <a:latin typeface="Arial"/>
              <a:ea typeface="Arial"/>
              <a:cs typeface="Arial"/>
              <a:sym typeface="Arial"/>
            </a:endParaRPr>
          </a:p>
        </p:txBody>
      </p:sp>
      <p:sp>
        <p:nvSpPr>
          <p:cNvPr id="217" name="Google Shape;217;p28"/>
          <p:cNvSpPr/>
          <p:nvPr/>
        </p:nvSpPr>
        <p:spPr>
          <a:xfrm>
            <a:off x="4238626" y="4500564"/>
            <a:ext cx="1071563" cy="428625"/>
          </a:xfrm>
          <a:prstGeom prst="ellipse">
            <a:avLst/>
          </a:prstGeom>
          <a:noFill/>
          <a:ln cap="flat" cmpd="sng" w="12700">
            <a:solidFill>
              <a:srgbClr val="FF000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220" name="Google Shape;220;p28"/>
          <p:cNvSpPr/>
          <p:nvPr/>
        </p:nvSpPr>
        <p:spPr>
          <a:xfrm>
            <a:off x="7024689" y="4429126"/>
            <a:ext cx="1285875" cy="500063"/>
          </a:xfrm>
          <a:prstGeom prst="ellipse">
            <a:avLst/>
          </a:prstGeom>
          <a:noFill/>
          <a:ln cap="flat" cmpd="sng" w="12700">
            <a:solidFill>
              <a:srgbClr val="00990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cxnSp>
        <p:nvCxnSpPr>
          <p:cNvPr id="221" name="Google Shape;221;p28"/>
          <p:cNvCxnSpPr>
            <a:stCxn id="214" idx="6"/>
            <a:endCxn id="220" idx="0"/>
          </p:cNvCxnSpPr>
          <p:nvPr/>
        </p:nvCxnSpPr>
        <p:spPr>
          <a:xfrm>
            <a:off x="6862465" y="2628221"/>
            <a:ext cx="805200" cy="1800900"/>
          </a:xfrm>
          <a:prstGeom prst="straightConnector1">
            <a:avLst/>
          </a:prstGeom>
          <a:noFill/>
          <a:ln cap="flat" cmpd="sng" w="28575">
            <a:solidFill>
              <a:srgbClr val="0066FF"/>
            </a:solidFill>
            <a:prstDash val="solid"/>
            <a:miter lim="800000"/>
            <a:headEnd len="med" w="med" type="stealth"/>
            <a:tailEnd len="med" w="med" type="stealth"/>
          </a:ln>
        </p:spPr>
      </p:cxnSp>
      <p:cxnSp>
        <p:nvCxnSpPr>
          <p:cNvPr id="222" name="Google Shape;222;p28"/>
          <p:cNvCxnSpPr>
            <a:stCxn id="217" idx="0"/>
            <a:endCxn id="214" idx="4"/>
          </p:cNvCxnSpPr>
          <p:nvPr/>
        </p:nvCxnSpPr>
        <p:spPr>
          <a:xfrm flipH="1" rot="10800000">
            <a:off x="4774408" y="2806764"/>
            <a:ext cx="1373700" cy="1693800"/>
          </a:xfrm>
          <a:prstGeom prst="straightConnector1">
            <a:avLst/>
          </a:prstGeom>
          <a:noFill/>
          <a:ln cap="flat" cmpd="sng" w="28575">
            <a:solidFill>
              <a:srgbClr val="0066FF"/>
            </a:solidFill>
            <a:prstDash val="solid"/>
            <a:miter lim="800000"/>
            <a:headEnd len="sm" w="sm" type="none"/>
            <a:tailEnd len="sm" w="sm" type="none"/>
          </a:ln>
        </p:spPr>
      </p:cxnSp>
      <p:cxnSp>
        <p:nvCxnSpPr>
          <p:cNvPr id="223" name="Google Shape;223;p28"/>
          <p:cNvCxnSpPr>
            <a:stCxn id="214" idx="4"/>
            <a:endCxn id="220" idx="0"/>
          </p:cNvCxnSpPr>
          <p:nvPr/>
        </p:nvCxnSpPr>
        <p:spPr>
          <a:xfrm>
            <a:off x="6148165" y="2806871"/>
            <a:ext cx="1519500" cy="1622400"/>
          </a:xfrm>
          <a:prstGeom prst="straightConnector1">
            <a:avLst/>
          </a:prstGeom>
          <a:noFill/>
          <a:ln cap="flat" cmpd="sng" w="28575">
            <a:solidFill>
              <a:srgbClr val="0066FF"/>
            </a:solidFill>
            <a:prstDash val="solid"/>
            <a:miter lim="800000"/>
            <a:headEnd len="sm" w="sm" type="none"/>
            <a:tailEnd len="sm" w="sm" type="none"/>
          </a:ln>
        </p:spPr>
      </p:cxnSp>
      <p:sp>
        <p:nvSpPr>
          <p:cNvPr id="224" name="Google Shape;224;p28"/>
          <p:cNvSpPr txBox="1"/>
          <p:nvPr/>
        </p:nvSpPr>
        <p:spPr>
          <a:xfrm>
            <a:off x="5667376" y="3429001"/>
            <a:ext cx="1000125" cy="646113"/>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chemeClr val="dk1"/>
              </a:buClr>
              <a:buSzPts val="1200"/>
              <a:buFont typeface="Arial"/>
              <a:buNone/>
            </a:pPr>
            <a:r>
              <a:rPr b="0" i="0" lang="es-CO" sz="1200" u="none" cap="none" strike="noStrike">
                <a:solidFill>
                  <a:schemeClr val="dk1"/>
                </a:solidFill>
                <a:latin typeface="Calibri"/>
                <a:ea typeface="Calibri"/>
                <a:cs typeface="Calibri"/>
                <a:sym typeface="Calibri"/>
              </a:rPr>
              <a:t>Diseño Urbano Morfología</a:t>
            </a:r>
            <a:endParaRPr b="0" i="0" sz="1400" u="none" cap="none" strike="noStrike">
              <a:solidFill>
                <a:srgbClr val="000000"/>
              </a:solidFill>
              <a:latin typeface="Arial"/>
              <a:ea typeface="Arial"/>
              <a:cs typeface="Arial"/>
              <a:sym typeface="Arial"/>
            </a:endParaRPr>
          </a:p>
        </p:txBody>
      </p:sp>
      <p:sp>
        <p:nvSpPr>
          <p:cNvPr id="225" name="Google Shape;225;p28"/>
          <p:cNvSpPr/>
          <p:nvPr/>
        </p:nvSpPr>
        <p:spPr>
          <a:xfrm>
            <a:off x="5738813" y="3357563"/>
            <a:ext cx="857250" cy="785812"/>
          </a:xfrm>
          <a:prstGeom prst="ellipse">
            <a:avLst/>
          </a:prstGeom>
          <a:noFill/>
          <a:ln cap="flat" cmpd="sng" w="12700">
            <a:solidFill>
              <a:srgbClr val="D77B0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226" name="Google Shape;226;p28"/>
          <p:cNvSpPr txBox="1"/>
          <p:nvPr/>
        </p:nvSpPr>
        <p:spPr>
          <a:xfrm>
            <a:off x="5738814" y="4143376"/>
            <a:ext cx="928687" cy="307975"/>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chemeClr val="dk1"/>
              </a:buClr>
              <a:buSzPts val="1400"/>
              <a:buFont typeface="Arial"/>
              <a:buNone/>
            </a:pPr>
            <a:r>
              <a:rPr b="0" i="0" lang="es-CO" sz="1400" u="none" cap="none" strike="noStrike">
                <a:solidFill>
                  <a:schemeClr val="dk1"/>
                </a:solidFill>
                <a:latin typeface="Calibri"/>
                <a:ea typeface="Calibri"/>
                <a:cs typeface="Calibri"/>
                <a:sym typeface="Calibri"/>
              </a:rPr>
              <a:t>Entropía</a:t>
            </a:r>
            <a:endParaRPr b="0" i="0" sz="1400" u="none" cap="none" strike="noStrike">
              <a:solidFill>
                <a:srgbClr val="000000"/>
              </a:solidFill>
              <a:latin typeface="Arial"/>
              <a:ea typeface="Arial"/>
              <a:cs typeface="Arial"/>
              <a:sym typeface="Arial"/>
            </a:endParaRPr>
          </a:p>
        </p:txBody>
      </p:sp>
      <p:sp>
        <p:nvSpPr>
          <p:cNvPr id="227" name="Google Shape;227;p28"/>
          <p:cNvSpPr txBox="1"/>
          <p:nvPr/>
        </p:nvSpPr>
        <p:spPr>
          <a:xfrm>
            <a:off x="5738813" y="5429251"/>
            <a:ext cx="874712" cy="307975"/>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chemeClr val="dk1"/>
              </a:buClr>
              <a:buSzPts val="1400"/>
              <a:buFont typeface="Arial"/>
              <a:buNone/>
            </a:pPr>
            <a:r>
              <a:rPr b="0" i="0" lang="es-CO" sz="1400" u="none" cap="none" strike="noStrike">
                <a:solidFill>
                  <a:schemeClr val="dk1"/>
                </a:solidFill>
                <a:latin typeface="Calibri"/>
                <a:ea typeface="Calibri"/>
                <a:cs typeface="Calibri"/>
                <a:sym typeface="Calibri"/>
              </a:rPr>
              <a:t>Sinergias</a:t>
            </a:r>
            <a:endParaRPr b="0" i="0" sz="1400" u="none" cap="none" strike="noStrike">
              <a:solidFill>
                <a:srgbClr val="000000"/>
              </a:solidFill>
              <a:latin typeface="Arial"/>
              <a:ea typeface="Arial"/>
              <a:cs typeface="Arial"/>
              <a:sym typeface="Arial"/>
            </a:endParaRPr>
          </a:p>
        </p:txBody>
      </p:sp>
      <p:cxnSp>
        <p:nvCxnSpPr>
          <p:cNvPr id="228" name="Google Shape;228;p28"/>
          <p:cNvCxnSpPr>
            <a:stCxn id="229" idx="2"/>
            <a:endCxn id="230" idx="2"/>
          </p:cNvCxnSpPr>
          <p:nvPr/>
        </p:nvCxnSpPr>
        <p:spPr>
          <a:xfrm flipH="1" rot="-5400000">
            <a:off x="6059927" y="3679389"/>
            <a:ext cx="600" cy="2500200"/>
          </a:xfrm>
          <a:prstGeom prst="curvedConnector3">
            <a:avLst>
              <a:gd fmla="val 84084459" name="adj1"/>
            </a:avLst>
          </a:prstGeom>
          <a:noFill/>
          <a:ln cap="flat" cmpd="sng" w="28575">
            <a:solidFill>
              <a:srgbClr val="0066FF"/>
            </a:solidFill>
            <a:prstDash val="solid"/>
            <a:miter lim="800000"/>
            <a:headEnd len="sm" w="sm" type="none"/>
            <a:tailEnd len="sm" w="sm" type="none"/>
          </a:ln>
        </p:spPr>
      </p:cxnSp>
      <p:sp>
        <p:nvSpPr>
          <p:cNvPr id="229" name="Google Shape;229;p28"/>
          <p:cNvSpPr/>
          <p:nvPr/>
        </p:nvSpPr>
        <p:spPr>
          <a:xfrm>
            <a:off x="4738689" y="4786314"/>
            <a:ext cx="142875" cy="142875"/>
          </a:xfrm>
          <a:prstGeom prst="upArrow">
            <a:avLst>
              <a:gd fmla="val 50000" name="adj1"/>
              <a:gd fmla="val 50000" name="adj2"/>
            </a:avLst>
          </a:prstGeom>
          <a:solidFill>
            <a:srgbClr val="0066FF"/>
          </a:solidFill>
          <a:ln cap="flat" cmpd="sng" w="12700">
            <a:solidFill>
              <a:srgbClr val="0066F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230" name="Google Shape;230;p28"/>
          <p:cNvSpPr/>
          <p:nvPr/>
        </p:nvSpPr>
        <p:spPr>
          <a:xfrm>
            <a:off x="7239001" y="4786314"/>
            <a:ext cx="142875" cy="142875"/>
          </a:xfrm>
          <a:prstGeom prst="upArrow">
            <a:avLst>
              <a:gd fmla="val 50000" name="adj1"/>
              <a:gd fmla="val 50000" name="adj2"/>
            </a:avLst>
          </a:prstGeom>
          <a:solidFill>
            <a:srgbClr val="0066FF"/>
          </a:solidFill>
          <a:ln cap="flat" cmpd="sng" w="12700">
            <a:solidFill>
              <a:srgbClr val="0066F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231" name="Google Shape;231;p28"/>
          <p:cNvSpPr txBox="1"/>
          <p:nvPr/>
        </p:nvSpPr>
        <p:spPr>
          <a:xfrm>
            <a:off x="5377300" y="5786450"/>
            <a:ext cx="2576100" cy="954000"/>
          </a:xfrm>
          <a:prstGeom prst="rect">
            <a:avLst/>
          </a:prstGeom>
          <a:noFill/>
          <a:ln>
            <a:noFill/>
          </a:ln>
        </p:spPr>
        <p:txBody>
          <a:bodyPr anchorCtr="0" anchor="t" bIns="45700" lIns="91425" spcFirstLastPara="1" rIns="91425" wrap="square" tIns="45700">
            <a:noAutofit/>
          </a:bodyPr>
          <a:lstStyle/>
          <a:p>
            <a:pPr indent="0" lvl="0" marL="0" marR="0" rtl="0" algn="r">
              <a:lnSpc>
                <a:spcPct val="100000"/>
              </a:lnSpc>
              <a:spcBef>
                <a:spcPts val="0"/>
              </a:spcBef>
              <a:spcAft>
                <a:spcPts val="0"/>
              </a:spcAft>
              <a:buClr>
                <a:schemeClr val="dk1"/>
              </a:buClr>
              <a:buSzPts val="1400"/>
              <a:buFont typeface="Arial"/>
              <a:buNone/>
            </a:pPr>
            <a:r>
              <a:rPr b="0" i="0" lang="es-CO" sz="1400" u="none" cap="none" strike="noStrike">
                <a:solidFill>
                  <a:schemeClr val="dk1"/>
                </a:solidFill>
                <a:latin typeface="Calibri"/>
                <a:ea typeface="Calibri"/>
                <a:cs typeface="Calibri"/>
                <a:sym typeface="Calibri"/>
              </a:rPr>
              <a:t>Retroalimentación</a:t>
            </a:r>
            <a:endParaRPr b="0" i="0" sz="1400" u="none" cap="none" strike="noStrike">
              <a:solidFill>
                <a:srgbClr val="000000"/>
              </a:solidFill>
              <a:latin typeface="Arial"/>
              <a:ea typeface="Arial"/>
              <a:cs typeface="Arial"/>
              <a:sym typeface="Arial"/>
            </a:endParaRPr>
          </a:p>
          <a:p>
            <a:pPr indent="0" lvl="0" marL="0" marR="0" rtl="0" algn="r">
              <a:lnSpc>
                <a:spcPct val="100000"/>
              </a:lnSpc>
              <a:spcBef>
                <a:spcPts val="0"/>
              </a:spcBef>
              <a:spcAft>
                <a:spcPts val="0"/>
              </a:spcAft>
              <a:buClr>
                <a:schemeClr val="dk1"/>
              </a:buClr>
              <a:buSzPts val="1400"/>
              <a:buFont typeface="Arial"/>
              <a:buNone/>
            </a:pPr>
            <a:r>
              <a:rPr b="0" i="0" lang="es-CO" sz="1400" u="none" cap="none" strike="noStrike">
                <a:solidFill>
                  <a:schemeClr val="dk1"/>
                </a:solidFill>
                <a:latin typeface="Calibri"/>
                <a:ea typeface="Calibri"/>
                <a:cs typeface="Calibri"/>
                <a:sym typeface="Calibri"/>
              </a:rPr>
              <a:t>Información y conocimiento,  Metabolismo circular y eficiente</a:t>
            </a:r>
            <a:endParaRPr b="0" i="0" sz="1400" u="none" cap="none" strike="noStrike">
              <a:solidFill>
                <a:srgbClr val="000000"/>
              </a:solidFill>
              <a:latin typeface="Arial"/>
              <a:ea typeface="Arial"/>
              <a:cs typeface="Arial"/>
              <a:sym typeface="Arial"/>
            </a:endParaRPr>
          </a:p>
        </p:txBody>
      </p:sp>
      <p:cxnSp>
        <p:nvCxnSpPr>
          <p:cNvPr id="232" name="Google Shape;232;p28"/>
          <p:cNvCxnSpPr/>
          <p:nvPr/>
        </p:nvCxnSpPr>
        <p:spPr>
          <a:xfrm rot="10800000">
            <a:off x="6024563" y="5786439"/>
            <a:ext cx="1928812" cy="1587"/>
          </a:xfrm>
          <a:prstGeom prst="straightConnector1">
            <a:avLst/>
          </a:prstGeom>
          <a:noFill/>
          <a:ln cap="flat" cmpd="sng" w="28575">
            <a:solidFill>
              <a:srgbClr val="0066FF"/>
            </a:solidFill>
            <a:prstDash val="solid"/>
            <a:miter lim="800000"/>
            <a:headEnd len="sm" w="sm" type="none"/>
            <a:tailEnd len="med" w="med" type="stealth"/>
          </a:ln>
        </p:spPr>
      </p:cxnSp>
      <p:sp>
        <p:nvSpPr>
          <p:cNvPr id="233" name="Google Shape;233;p28"/>
          <p:cNvSpPr txBox="1"/>
          <p:nvPr/>
        </p:nvSpPr>
        <p:spPr>
          <a:xfrm>
            <a:off x="7239000" y="3429001"/>
            <a:ext cx="1143000" cy="646113"/>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chemeClr val="dk1"/>
              </a:buClr>
              <a:buSzPts val="1200"/>
              <a:buFont typeface="Arial"/>
              <a:buNone/>
            </a:pPr>
            <a:r>
              <a:rPr b="0" i="0" lang="es-CO" sz="1200" u="none" cap="none" strike="noStrike">
                <a:solidFill>
                  <a:schemeClr val="dk1"/>
                </a:solidFill>
                <a:latin typeface="Calibri"/>
                <a:ea typeface="Calibri"/>
                <a:cs typeface="Calibri"/>
                <a:sym typeface="Calibri"/>
              </a:rPr>
              <a:t>Metabolismo Urbano</a:t>
            </a:r>
            <a:endParaRPr b="0" i="0" sz="1400" u="none" cap="none" strike="noStrike">
              <a:solidFill>
                <a:srgbClr val="000000"/>
              </a:solidFill>
              <a:latin typeface="Arial"/>
              <a:ea typeface="Arial"/>
              <a:cs typeface="Arial"/>
              <a:sym typeface="Arial"/>
            </a:endParaRPr>
          </a:p>
          <a:p>
            <a:pPr indent="0" lvl="0" marL="0" marR="0" rtl="0" algn="ctr">
              <a:lnSpc>
                <a:spcPct val="100000"/>
              </a:lnSpc>
              <a:spcBef>
                <a:spcPts val="0"/>
              </a:spcBef>
              <a:spcAft>
                <a:spcPts val="0"/>
              </a:spcAft>
              <a:buClr>
                <a:schemeClr val="dk1"/>
              </a:buClr>
              <a:buSzPts val="1200"/>
              <a:buFont typeface="Arial"/>
              <a:buNone/>
            </a:pPr>
            <a:r>
              <a:rPr b="0" i="0" lang="es-CO" sz="1200" u="none" cap="none" strike="noStrike">
                <a:solidFill>
                  <a:schemeClr val="dk1"/>
                </a:solidFill>
                <a:latin typeface="Calibri"/>
                <a:ea typeface="Calibri"/>
                <a:cs typeface="Calibri"/>
                <a:sym typeface="Calibri"/>
              </a:rPr>
              <a:t>Lineal</a:t>
            </a:r>
            <a:endParaRPr b="0" i="0" sz="1400" u="none" cap="none" strike="noStrike">
              <a:solidFill>
                <a:srgbClr val="000000"/>
              </a:solidFill>
              <a:latin typeface="Arial"/>
              <a:ea typeface="Arial"/>
              <a:cs typeface="Arial"/>
              <a:sym typeface="Arial"/>
            </a:endParaRPr>
          </a:p>
        </p:txBody>
      </p:sp>
      <p:cxnSp>
        <p:nvCxnSpPr>
          <p:cNvPr id="234" name="Google Shape;234;p28"/>
          <p:cNvCxnSpPr/>
          <p:nvPr/>
        </p:nvCxnSpPr>
        <p:spPr>
          <a:xfrm>
            <a:off x="4810125" y="3643314"/>
            <a:ext cx="2643188" cy="1587"/>
          </a:xfrm>
          <a:prstGeom prst="straightConnector1">
            <a:avLst/>
          </a:prstGeom>
          <a:noFill/>
          <a:ln cap="flat" cmpd="sng" w="28575">
            <a:solidFill>
              <a:srgbClr val="0066FF"/>
            </a:solidFill>
            <a:prstDash val="solid"/>
            <a:miter lim="800000"/>
            <a:headEnd len="sm" w="sm" type="none"/>
            <a:tailEnd len="med" w="med" type="stealth"/>
          </a:ln>
        </p:spPr>
      </p:cxnSp>
      <p:cxnSp>
        <p:nvCxnSpPr>
          <p:cNvPr id="235" name="Google Shape;235;p28"/>
          <p:cNvCxnSpPr/>
          <p:nvPr/>
        </p:nvCxnSpPr>
        <p:spPr>
          <a:xfrm>
            <a:off x="3095625" y="4143375"/>
            <a:ext cx="6929438" cy="1588"/>
          </a:xfrm>
          <a:prstGeom prst="straightConnector1">
            <a:avLst/>
          </a:prstGeom>
          <a:noFill/>
          <a:ln cap="flat" cmpd="sng" w="28575">
            <a:solidFill>
              <a:srgbClr val="0066FF"/>
            </a:solidFill>
            <a:prstDash val="solid"/>
            <a:miter lim="800000"/>
            <a:headEnd len="sm" w="sm" type="none"/>
            <a:tailEnd len="med" w="med" type="stealth"/>
          </a:ln>
        </p:spPr>
      </p:cxnSp>
      <p:sp>
        <p:nvSpPr>
          <p:cNvPr id="236" name="Google Shape;236;p28"/>
          <p:cNvSpPr txBox="1"/>
          <p:nvPr/>
        </p:nvSpPr>
        <p:spPr>
          <a:xfrm rot="-5400000">
            <a:off x="2959101" y="5351464"/>
            <a:ext cx="1643063" cy="369887"/>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Arial"/>
              <a:buNone/>
            </a:pPr>
            <a:r>
              <a:rPr b="1" i="0" lang="es-CO" sz="1800" u="none" cap="none" strike="noStrike">
                <a:solidFill>
                  <a:schemeClr val="dk1"/>
                </a:solidFill>
                <a:latin typeface="Calibri"/>
                <a:ea typeface="Calibri"/>
                <a:cs typeface="Calibri"/>
                <a:sym typeface="Calibri"/>
              </a:rPr>
              <a:t>restricciones</a:t>
            </a:r>
            <a:endParaRPr b="0" i="0" sz="1400" u="none" cap="none" strike="noStrike">
              <a:solidFill>
                <a:srgbClr val="000000"/>
              </a:solidFill>
              <a:latin typeface="Arial"/>
              <a:ea typeface="Arial"/>
              <a:cs typeface="Arial"/>
              <a:sym typeface="Arial"/>
            </a:endParaRPr>
          </a:p>
        </p:txBody>
      </p:sp>
      <p:cxnSp>
        <p:nvCxnSpPr>
          <p:cNvPr id="237" name="Google Shape;237;p28"/>
          <p:cNvCxnSpPr/>
          <p:nvPr/>
        </p:nvCxnSpPr>
        <p:spPr>
          <a:xfrm rot="5400000">
            <a:off x="2881313" y="4143376"/>
            <a:ext cx="214313" cy="214312"/>
          </a:xfrm>
          <a:prstGeom prst="straightConnector1">
            <a:avLst/>
          </a:prstGeom>
          <a:noFill/>
          <a:ln cap="flat" cmpd="sng" w="28575">
            <a:solidFill>
              <a:srgbClr val="0066FF"/>
            </a:solidFill>
            <a:prstDash val="solid"/>
            <a:miter lim="800000"/>
            <a:headEnd len="sm" w="sm" type="none"/>
            <a:tailEnd len="sm" w="sm" type="none"/>
          </a:ln>
        </p:spPr>
      </p:cxnSp>
      <p:sp>
        <p:nvSpPr>
          <p:cNvPr id="238" name="Google Shape;238;p28"/>
          <p:cNvSpPr txBox="1"/>
          <p:nvPr/>
        </p:nvSpPr>
        <p:spPr>
          <a:xfrm rot="-2303451">
            <a:off x="1879601" y="4475163"/>
            <a:ext cx="1039813" cy="584200"/>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chemeClr val="dk1"/>
              </a:buClr>
              <a:buSzPts val="1600"/>
              <a:buFont typeface="Arial"/>
              <a:buNone/>
            </a:pPr>
            <a:r>
              <a:rPr b="0" i="0" lang="es-CO" sz="1600" u="none" cap="none" strike="noStrike">
                <a:solidFill>
                  <a:schemeClr val="dk1"/>
                </a:solidFill>
                <a:latin typeface="Calibri"/>
                <a:ea typeface="Calibri"/>
                <a:cs typeface="Calibri"/>
                <a:sym typeface="Calibri"/>
              </a:rPr>
              <a:t>Orden y Estructura</a:t>
            </a:r>
            <a:endParaRPr b="0" i="0" sz="1400" u="none" cap="none" strike="noStrike">
              <a:solidFill>
                <a:srgbClr val="000000"/>
              </a:solidFill>
              <a:latin typeface="Arial"/>
              <a:ea typeface="Arial"/>
              <a:cs typeface="Arial"/>
              <a:sym typeface="Arial"/>
            </a:endParaRPr>
          </a:p>
        </p:txBody>
      </p:sp>
      <p:sp>
        <p:nvSpPr>
          <p:cNvPr id="239" name="Google Shape;239;p28"/>
          <p:cNvSpPr txBox="1"/>
          <p:nvPr/>
        </p:nvSpPr>
        <p:spPr>
          <a:xfrm>
            <a:off x="1524000" y="2786063"/>
            <a:ext cx="2497138" cy="13843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200"/>
              <a:buFont typeface="Arial"/>
              <a:buNone/>
            </a:pPr>
            <a:r>
              <a:rPr b="1" i="0" lang="es-CO" sz="1200" u="sng" cap="none" strike="noStrike">
                <a:solidFill>
                  <a:schemeClr val="dk1"/>
                </a:solidFill>
                <a:latin typeface="Calibri"/>
                <a:ea typeface="Calibri"/>
                <a:cs typeface="Calibri"/>
                <a:sym typeface="Calibri"/>
              </a:rPr>
              <a:t>Input</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200"/>
              <a:buFont typeface="Arial"/>
              <a:buNone/>
            </a:pPr>
            <a:r>
              <a:rPr b="0" i="0" lang="es-CO" sz="1200" u="none" cap="none" strike="noStrike">
                <a:solidFill>
                  <a:schemeClr val="dk1"/>
                </a:solidFill>
                <a:latin typeface="Calibri"/>
                <a:ea typeface="Calibri"/>
                <a:cs typeface="Calibri"/>
                <a:sym typeface="Calibri"/>
              </a:rPr>
              <a:t>Energía</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200"/>
              <a:buFont typeface="Arial"/>
              <a:buNone/>
            </a:pPr>
            <a:r>
              <a:rPr b="0" i="0" lang="es-CO" sz="1200" u="none" cap="none" strike="noStrike">
                <a:solidFill>
                  <a:schemeClr val="dk1"/>
                </a:solidFill>
                <a:latin typeface="Calibri"/>
                <a:ea typeface="Calibri"/>
                <a:cs typeface="Calibri"/>
                <a:sym typeface="Calibri"/>
              </a:rPr>
              <a:t>Recursos/materiales/suelo</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200"/>
              <a:buFont typeface="Arial"/>
              <a:buNone/>
            </a:pPr>
            <a:r>
              <a:t/>
            </a:r>
            <a:endParaRPr b="0" i="0" sz="1200" u="none" cap="none" strike="noStrike">
              <a:solidFill>
                <a:schemeClr val="dk1"/>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1200"/>
              <a:buFont typeface="Arial"/>
              <a:buNone/>
            </a:pPr>
            <a:r>
              <a:rPr b="0" i="0" lang="es-CO" sz="1200" u="none" cap="none" strike="noStrike">
                <a:solidFill>
                  <a:schemeClr val="dk1"/>
                </a:solidFill>
                <a:latin typeface="Calibri"/>
                <a:ea typeface="Calibri"/>
                <a:cs typeface="Calibri"/>
                <a:sym typeface="Calibri"/>
              </a:rPr>
              <a:t>Información</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200"/>
              <a:buFont typeface="Arial"/>
              <a:buNone/>
            </a:pPr>
            <a:r>
              <a:t/>
            </a:r>
            <a:endParaRPr b="0" i="0" sz="1200" u="none" cap="none" strike="noStrike">
              <a:solidFill>
                <a:schemeClr val="dk1"/>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1200"/>
              <a:buFont typeface="Arial"/>
              <a:buNone/>
            </a:pPr>
            <a:r>
              <a:rPr b="0" i="0" lang="es-CO" sz="1200" u="none" cap="none" strike="noStrike">
                <a:solidFill>
                  <a:schemeClr val="dk1"/>
                </a:solidFill>
                <a:latin typeface="Calibri"/>
                <a:ea typeface="Calibri"/>
                <a:cs typeface="Calibri"/>
                <a:sym typeface="Calibri"/>
              </a:rPr>
              <a:t>(EEU información útil.)</a:t>
            </a:r>
            <a:endParaRPr b="0" i="0" sz="1400" u="none" cap="none" strike="noStrike">
              <a:solidFill>
                <a:srgbClr val="000000"/>
              </a:solidFill>
              <a:latin typeface="Arial"/>
              <a:ea typeface="Arial"/>
              <a:cs typeface="Arial"/>
              <a:sym typeface="Arial"/>
            </a:endParaRPr>
          </a:p>
        </p:txBody>
      </p:sp>
      <p:sp>
        <p:nvSpPr>
          <p:cNvPr id="240" name="Google Shape;240;p28"/>
          <p:cNvSpPr/>
          <p:nvPr/>
        </p:nvSpPr>
        <p:spPr>
          <a:xfrm flipH="1">
            <a:off x="1999458" y="3801149"/>
            <a:ext cx="46037" cy="142875"/>
          </a:xfrm>
          <a:prstGeom prst="downArrow">
            <a:avLst>
              <a:gd fmla="val 50000" name="adj1"/>
              <a:gd fmla="val 50000" name="adj2"/>
            </a:avLst>
          </a:prstGeom>
          <a:solidFill>
            <a:srgbClr val="FFC000"/>
          </a:solidFill>
          <a:ln cap="flat" cmpd="sng" w="12700">
            <a:solidFill>
              <a:srgbClr val="FFC00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241" name="Google Shape;241;p28"/>
          <p:cNvSpPr txBox="1"/>
          <p:nvPr/>
        </p:nvSpPr>
        <p:spPr>
          <a:xfrm rot="1705107">
            <a:off x="2648369" y="2342697"/>
            <a:ext cx="1285965" cy="308071"/>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chemeClr val="dk1"/>
              </a:buClr>
              <a:buSzPts val="1400"/>
              <a:buFont typeface="Arial"/>
              <a:buNone/>
            </a:pPr>
            <a:r>
              <a:rPr b="0" i="0" lang="es-CO" sz="1400" u="none" cap="none" strike="noStrike">
                <a:solidFill>
                  <a:schemeClr val="dk1"/>
                </a:solidFill>
                <a:latin typeface="Calibri"/>
                <a:ea typeface="Calibri"/>
                <a:cs typeface="Calibri"/>
                <a:sym typeface="Calibri"/>
              </a:rPr>
              <a:t>Neguentropía</a:t>
            </a:r>
            <a:endParaRPr b="0" i="0" sz="1400" u="none" cap="none" strike="noStrike">
              <a:solidFill>
                <a:srgbClr val="000000"/>
              </a:solidFill>
              <a:latin typeface="Arial"/>
              <a:ea typeface="Arial"/>
              <a:cs typeface="Arial"/>
              <a:sym typeface="Arial"/>
            </a:endParaRPr>
          </a:p>
        </p:txBody>
      </p:sp>
      <p:cxnSp>
        <p:nvCxnSpPr>
          <p:cNvPr id="242" name="Google Shape;242;p28"/>
          <p:cNvCxnSpPr/>
          <p:nvPr/>
        </p:nvCxnSpPr>
        <p:spPr>
          <a:xfrm>
            <a:off x="2667001" y="2357438"/>
            <a:ext cx="1071563" cy="571500"/>
          </a:xfrm>
          <a:prstGeom prst="straightConnector1">
            <a:avLst/>
          </a:prstGeom>
          <a:noFill/>
          <a:ln cap="flat" cmpd="sng" w="28575">
            <a:solidFill>
              <a:srgbClr val="0066FF"/>
            </a:solidFill>
            <a:prstDash val="solid"/>
            <a:miter lim="800000"/>
            <a:headEnd len="sm" w="sm" type="none"/>
            <a:tailEnd len="sm" w="sm" type="none"/>
          </a:ln>
        </p:spPr>
      </p:cxnSp>
      <p:cxnSp>
        <p:nvCxnSpPr>
          <p:cNvPr id="243" name="Google Shape;243;p28"/>
          <p:cNvCxnSpPr/>
          <p:nvPr/>
        </p:nvCxnSpPr>
        <p:spPr>
          <a:xfrm>
            <a:off x="3738563" y="2916126"/>
            <a:ext cx="5143500" cy="1587"/>
          </a:xfrm>
          <a:prstGeom prst="straightConnector1">
            <a:avLst/>
          </a:prstGeom>
          <a:noFill/>
          <a:ln cap="flat" cmpd="sng" w="28575">
            <a:solidFill>
              <a:srgbClr val="0066FF"/>
            </a:solidFill>
            <a:prstDash val="solid"/>
            <a:miter lim="800000"/>
            <a:headEnd len="sm" w="sm" type="none"/>
            <a:tailEnd len="sm" w="sm" type="none"/>
          </a:ln>
        </p:spPr>
      </p:cxnSp>
      <p:cxnSp>
        <p:nvCxnSpPr>
          <p:cNvPr id="244" name="Google Shape;244;p28"/>
          <p:cNvCxnSpPr/>
          <p:nvPr/>
        </p:nvCxnSpPr>
        <p:spPr>
          <a:xfrm rot="-5400000">
            <a:off x="8882063" y="2643188"/>
            <a:ext cx="285750" cy="285750"/>
          </a:xfrm>
          <a:prstGeom prst="straightConnector1">
            <a:avLst/>
          </a:prstGeom>
          <a:noFill/>
          <a:ln cap="flat" cmpd="sng" w="28575">
            <a:solidFill>
              <a:srgbClr val="0066FF"/>
            </a:solidFill>
            <a:prstDash val="solid"/>
            <a:miter lim="800000"/>
            <a:headEnd len="sm" w="sm" type="none"/>
            <a:tailEnd len="sm" w="sm" type="none"/>
          </a:ln>
        </p:spPr>
      </p:cxnSp>
      <p:sp>
        <p:nvSpPr>
          <p:cNvPr id="245" name="Google Shape;245;p28"/>
          <p:cNvSpPr txBox="1"/>
          <p:nvPr/>
        </p:nvSpPr>
        <p:spPr>
          <a:xfrm>
            <a:off x="9167813" y="2286000"/>
            <a:ext cx="1143000" cy="13843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400"/>
              <a:buFont typeface="Arial"/>
              <a:buNone/>
            </a:pPr>
            <a:r>
              <a:rPr b="1" i="0" lang="es-CO" sz="1400" u="none" cap="none" strike="noStrike">
                <a:solidFill>
                  <a:schemeClr val="dk1"/>
                </a:solidFill>
                <a:latin typeface="Calibri"/>
                <a:ea typeface="Calibri"/>
                <a:cs typeface="Calibri"/>
                <a:sym typeface="Calibri"/>
              </a:rPr>
              <a:t>Output</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chemeClr val="dk1"/>
              </a:buClr>
              <a:buSzPts val="1400"/>
              <a:buFont typeface="Arial"/>
              <a:buNone/>
            </a:pPr>
            <a:r>
              <a:rPr b="0" i="0" lang="es-CO" sz="1400" u="none" cap="none" strike="noStrike">
                <a:solidFill>
                  <a:schemeClr val="dk1"/>
                </a:solidFill>
                <a:latin typeface="Calibri"/>
                <a:ea typeface="Calibri"/>
                <a:cs typeface="Calibri"/>
                <a:sym typeface="Calibri"/>
              </a:rPr>
              <a:t>Desechos</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chemeClr val="dk1"/>
              </a:buClr>
              <a:buSzPts val="1400"/>
              <a:buFont typeface="Arial"/>
              <a:buNone/>
            </a:pPr>
            <a:r>
              <a:t/>
            </a:r>
            <a:endParaRPr b="0" i="0" sz="1400" u="none" cap="none" strike="noStrike">
              <a:solidFill>
                <a:schemeClr val="dk1"/>
              </a:solidFill>
              <a:latin typeface="Calibri"/>
              <a:ea typeface="Calibri"/>
              <a:cs typeface="Calibri"/>
              <a:sym typeface="Calibri"/>
            </a:endParaRPr>
          </a:p>
          <a:p>
            <a:pPr indent="0" lvl="0" marL="0" marR="0" rtl="0" algn="l">
              <a:lnSpc>
                <a:spcPct val="100000"/>
              </a:lnSpc>
              <a:spcBef>
                <a:spcPts val="0"/>
              </a:spcBef>
              <a:spcAft>
                <a:spcPts val="0"/>
              </a:spcAft>
              <a:buClr>
                <a:schemeClr val="dk1"/>
              </a:buClr>
              <a:buSzPts val="1400"/>
              <a:buFont typeface="Arial"/>
              <a:buNone/>
            </a:pPr>
            <a:r>
              <a:rPr b="0" i="0" lang="es-CO" sz="1400" u="none" cap="none" strike="noStrike">
                <a:solidFill>
                  <a:schemeClr val="dk1"/>
                </a:solidFill>
                <a:latin typeface="Calibri"/>
                <a:ea typeface="Calibri"/>
                <a:cs typeface="Calibri"/>
                <a:sym typeface="Calibri"/>
              </a:rPr>
              <a:t>Sólidos</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chemeClr val="dk1"/>
              </a:buClr>
              <a:buSzPts val="1400"/>
              <a:buFont typeface="Arial"/>
              <a:buNone/>
            </a:pPr>
            <a:r>
              <a:rPr b="0" i="0" lang="es-CO" sz="1400" u="none" cap="none" strike="noStrike">
                <a:solidFill>
                  <a:schemeClr val="dk1"/>
                </a:solidFill>
                <a:latin typeface="Calibri"/>
                <a:ea typeface="Calibri"/>
                <a:cs typeface="Calibri"/>
                <a:sym typeface="Calibri"/>
              </a:rPr>
              <a:t>Gaseosos</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chemeClr val="dk1"/>
              </a:buClr>
              <a:buSzPts val="1400"/>
              <a:buFont typeface="Arial"/>
              <a:buNone/>
            </a:pPr>
            <a:r>
              <a:rPr b="0" i="0" lang="es-CO" sz="1400" u="none" cap="none" strike="noStrike">
                <a:solidFill>
                  <a:schemeClr val="dk1"/>
                </a:solidFill>
                <a:latin typeface="Calibri"/>
                <a:ea typeface="Calibri"/>
                <a:cs typeface="Calibri"/>
                <a:sym typeface="Calibri"/>
              </a:rPr>
              <a:t>Líquidos</a:t>
            </a:r>
            <a:endParaRPr b="0" i="0" sz="1400" u="none" cap="none" strike="noStrike">
              <a:solidFill>
                <a:srgbClr val="000000"/>
              </a:solidFill>
              <a:latin typeface="Arial"/>
              <a:ea typeface="Arial"/>
              <a:cs typeface="Arial"/>
              <a:sym typeface="Arial"/>
            </a:endParaRPr>
          </a:p>
        </p:txBody>
      </p:sp>
      <p:sp>
        <p:nvSpPr>
          <p:cNvPr id="246" name="Google Shape;246;p28"/>
          <p:cNvSpPr/>
          <p:nvPr/>
        </p:nvSpPr>
        <p:spPr>
          <a:xfrm>
            <a:off x="9239251" y="2571751"/>
            <a:ext cx="785813" cy="214313"/>
          </a:xfrm>
          <a:prstGeom prst="rect">
            <a:avLst/>
          </a:prstGeom>
          <a:noFill/>
          <a:ln cap="flat" cmpd="sng" w="12700">
            <a:solidFill>
              <a:srgbClr val="CC000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247" name="Google Shape;247;p28"/>
          <p:cNvSpPr txBox="1"/>
          <p:nvPr/>
        </p:nvSpPr>
        <p:spPr>
          <a:xfrm>
            <a:off x="8597901" y="741363"/>
            <a:ext cx="1927225" cy="584200"/>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chemeClr val="dk1"/>
              </a:buClr>
              <a:buSzPts val="1600"/>
              <a:buFont typeface="Arial"/>
              <a:buNone/>
            </a:pPr>
            <a:r>
              <a:rPr b="0" i="0" lang="es-CO" sz="1600" u="none" cap="none" strike="noStrike">
                <a:solidFill>
                  <a:schemeClr val="dk1"/>
                </a:solidFill>
                <a:latin typeface="Calibri"/>
                <a:ea typeface="Calibri"/>
                <a:cs typeface="Calibri"/>
                <a:sym typeface="Calibri"/>
              </a:rPr>
              <a:t>Huella Ecológica</a:t>
            </a:r>
            <a:endParaRPr b="0" i="0" sz="1400" u="none" cap="none" strike="noStrike">
              <a:solidFill>
                <a:srgbClr val="000000"/>
              </a:solidFill>
              <a:latin typeface="Arial"/>
              <a:ea typeface="Arial"/>
              <a:cs typeface="Arial"/>
              <a:sym typeface="Arial"/>
            </a:endParaRPr>
          </a:p>
          <a:p>
            <a:pPr indent="0" lvl="0" marL="0" marR="0" rtl="0" algn="ctr">
              <a:lnSpc>
                <a:spcPct val="100000"/>
              </a:lnSpc>
              <a:spcBef>
                <a:spcPts val="0"/>
              </a:spcBef>
              <a:spcAft>
                <a:spcPts val="0"/>
              </a:spcAft>
              <a:buClr>
                <a:schemeClr val="dk1"/>
              </a:buClr>
              <a:buSzPts val="1600"/>
              <a:buFont typeface="Arial"/>
              <a:buNone/>
            </a:pPr>
            <a:r>
              <a:rPr b="0" i="0" lang="es-CO" sz="1600" u="none" cap="none" strike="noStrike">
                <a:solidFill>
                  <a:schemeClr val="dk1"/>
                </a:solidFill>
                <a:latin typeface="Calibri"/>
                <a:ea typeface="Calibri"/>
                <a:cs typeface="Calibri"/>
                <a:sym typeface="Calibri"/>
              </a:rPr>
              <a:t>Entropía exportada</a:t>
            </a:r>
            <a:endParaRPr b="0" i="0" sz="1400" u="none" cap="none" strike="noStrike">
              <a:solidFill>
                <a:srgbClr val="000000"/>
              </a:solidFill>
              <a:latin typeface="Arial"/>
              <a:ea typeface="Arial"/>
              <a:cs typeface="Arial"/>
              <a:sym typeface="Arial"/>
            </a:endParaRPr>
          </a:p>
        </p:txBody>
      </p:sp>
      <p:sp>
        <p:nvSpPr>
          <p:cNvPr id="248" name="Google Shape;248;p28"/>
          <p:cNvSpPr/>
          <p:nvPr/>
        </p:nvSpPr>
        <p:spPr>
          <a:xfrm>
            <a:off x="2809875" y="1358385"/>
            <a:ext cx="6786562" cy="1151341"/>
          </a:xfrm>
          <a:prstGeom prst="arc">
            <a:avLst>
              <a:gd fmla="val 10886808" name="adj1"/>
              <a:gd fmla="val 0" name="adj2"/>
            </a:avLst>
          </a:prstGeom>
          <a:noFill/>
          <a:ln cap="flat" cmpd="sng" w="9525">
            <a:solidFill>
              <a:schemeClr val="accent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249" name="Google Shape;249;p28"/>
          <p:cNvSpPr/>
          <p:nvPr/>
        </p:nvSpPr>
        <p:spPr>
          <a:xfrm>
            <a:off x="3024189" y="1816760"/>
            <a:ext cx="6429375" cy="1071563"/>
          </a:xfrm>
          <a:prstGeom prst="arc">
            <a:avLst>
              <a:gd fmla="val 10886808" name="adj1"/>
              <a:gd fmla="val 93889" name="adj2"/>
            </a:avLst>
          </a:prstGeom>
          <a:noFill/>
          <a:ln cap="flat" cmpd="sng" w="9525">
            <a:solidFill>
              <a:schemeClr val="accent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250" name="Google Shape;250;p28"/>
          <p:cNvSpPr txBox="1"/>
          <p:nvPr/>
        </p:nvSpPr>
        <p:spPr>
          <a:xfrm>
            <a:off x="227914" y="6362701"/>
            <a:ext cx="2357400" cy="307800"/>
          </a:xfrm>
          <a:prstGeom prst="rect">
            <a:avLst/>
          </a:prstGeom>
          <a:noFill/>
          <a:ln cap="flat" cmpd="sng" w="28575">
            <a:solidFill>
              <a:srgbClr val="6AA84F"/>
            </a:solidFill>
            <a:prstDash val="solid"/>
            <a:round/>
            <a:headEnd len="sm" w="sm" type="none"/>
            <a:tailEnd len="sm" w="sm" type="none"/>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rPr b="0" i="0" lang="es-CO" sz="1400" u="none" cap="none" strike="noStrike">
                <a:solidFill>
                  <a:schemeClr val="dk1"/>
                </a:solidFill>
                <a:latin typeface="Calibri"/>
                <a:ea typeface="Calibri"/>
                <a:cs typeface="Calibri"/>
                <a:sym typeface="Calibri"/>
              </a:rPr>
              <a:t>Fuente: Diseño Propio  </a:t>
            </a:r>
            <a:endParaRPr b="0" i="0" sz="1400" u="none" cap="none" strike="noStrike">
              <a:solidFill>
                <a:srgbClr val="000000"/>
              </a:solidFill>
              <a:latin typeface="Arial"/>
              <a:ea typeface="Arial"/>
              <a:cs typeface="Arial"/>
              <a:sym typeface="Arial"/>
            </a:endParaRPr>
          </a:p>
        </p:txBody>
      </p:sp>
      <p:cxnSp>
        <p:nvCxnSpPr>
          <p:cNvPr id="251" name="Google Shape;251;p28"/>
          <p:cNvCxnSpPr/>
          <p:nvPr/>
        </p:nvCxnSpPr>
        <p:spPr>
          <a:xfrm flipH="1">
            <a:off x="8040688" y="4214813"/>
            <a:ext cx="1871662" cy="1522412"/>
          </a:xfrm>
          <a:prstGeom prst="straightConnector1">
            <a:avLst/>
          </a:prstGeom>
          <a:noFill/>
          <a:ln cap="flat" cmpd="sng" w="9525">
            <a:solidFill>
              <a:schemeClr val="accent1"/>
            </a:solidFill>
            <a:prstDash val="solid"/>
            <a:miter lim="800000"/>
            <a:headEnd len="sm" w="sm" type="none"/>
            <a:tailEnd len="med" w="med" type="triangle"/>
          </a:ln>
        </p:spPr>
      </p:cxnSp>
      <p:sp>
        <p:nvSpPr>
          <p:cNvPr id="252" name="Google Shape;252;p28"/>
          <p:cNvSpPr txBox="1"/>
          <p:nvPr/>
        </p:nvSpPr>
        <p:spPr>
          <a:xfrm rot="-5400000">
            <a:off x="7371520" y="1634593"/>
            <a:ext cx="1625377" cy="461665"/>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rPr b="1" i="0" lang="es-CO" sz="1800" u="none" cap="none" strike="noStrike">
                <a:solidFill>
                  <a:schemeClr val="dk1"/>
                </a:solidFill>
                <a:latin typeface="Calibri"/>
                <a:ea typeface="Calibri"/>
                <a:cs typeface="Calibri"/>
                <a:sym typeface="Calibri"/>
              </a:rPr>
              <a:t>restricciones</a:t>
            </a:r>
            <a:endParaRPr b="0" i="0" sz="1400" u="none" cap="none" strike="noStrike">
              <a:solidFill>
                <a:srgbClr val="000000"/>
              </a:solidFill>
              <a:latin typeface="Arial"/>
              <a:ea typeface="Arial"/>
              <a:cs typeface="Arial"/>
              <a:sym typeface="Arial"/>
            </a:endParaRPr>
          </a:p>
        </p:txBody>
      </p:sp>
      <p:cxnSp>
        <p:nvCxnSpPr>
          <p:cNvPr id="253" name="Google Shape;253;p28"/>
          <p:cNvCxnSpPr>
            <a:stCxn id="245" idx="0"/>
          </p:cNvCxnSpPr>
          <p:nvPr/>
        </p:nvCxnSpPr>
        <p:spPr>
          <a:xfrm rot="10800000">
            <a:off x="9739313" y="1338300"/>
            <a:ext cx="0" cy="947700"/>
          </a:xfrm>
          <a:prstGeom prst="straightConnector1">
            <a:avLst/>
          </a:prstGeom>
          <a:noFill/>
          <a:ln cap="flat" cmpd="sng" w="9525">
            <a:solidFill>
              <a:schemeClr val="accent1"/>
            </a:solidFill>
            <a:prstDash val="solid"/>
            <a:miter lim="800000"/>
            <a:headEnd len="sm" w="sm" type="none"/>
            <a:tailEnd len="med" w="med" type="triangle"/>
          </a:ln>
        </p:spPr>
      </p:cxnSp>
      <p:sp>
        <p:nvSpPr>
          <p:cNvPr id="254" name="Google Shape;254;p28"/>
          <p:cNvSpPr txBox="1"/>
          <p:nvPr/>
        </p:nvSpPr>
        <p:spPr>
          <a:xfrm>
            <a:off x="5453820" y="912659"/>
            <a:ext cx="1893888" cy="369332"/>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rPr b="0" i="0" lang="es-CO" sz="1800" u="none" cap="none" strike="noStrike">
                <a:solidFill>
                  <a:schemeClr val="dk1"/>
                </a:solidFill>
                <a:latin typeface="Calibri"/>
                <a:ea typeface="Calibri"/>
                <a:cs typeface="Calibri"/>
                <a:sym typeface="Calibri"/>
              </a:rPr>
              <a:t>Macrosistema </a:t>
            </a:r>
            <a:endParaRPr b="0" i="0" sz="1400" u="none" cap="none" strike="noStrike">
              <a:solidFill>
                <a:srgbClr val="000000"/>
              </a:solidFill>
              <a:latin typeface="Arial"/>
              <a:ea typeface="Arial"/>
              <a:cs typeface="Arial"/>
              <a:sym typeface="Arial"/>
            </a:endParaRPr>
          </a:p>
        </p:txBody>
      </p:sp>
      <p:cxnSp>
        <p:nvCxnSpPr>
          <p:cNvPr id="255" name="Google Shape;255;p28"/>
          <p:cNvCxnSpPr/>
          <p:nvPr/>
        </p:nvCxnSpPr>
        <p:spPr>
          <a:xfrm flipH="1" rot="10800000">
            <a:off x="5667376" y="4475164"/>
            <a:ext cx="1173163" cy="25400"/>
          </a:xfrm>
          <a:prstGeom prst="straightConnector1">
            <a:avLst/>
          </a:prstGeom>
          <a:noFill/>
          <a:ln cap="flat" cmpd="sng" w="9525">
            <a:solidFill>
              <a:srgbClr val="002060"/>
            </a:solidFill>
            <a:prstDash val="solid"/>
            <a:miter lim="800000"/>
            <a:headEnd len="sm" w="sm" type="none"/>
            <a:tailEnd len="med" w="med" type="triangle"/>
          </a:ln>
        </p:spPr>
      </p:cxnSp>
      <p:sp>
        <p:nvSpPr>
          <p:cNvPr id="256" name="Google Shape;256;p28"/>
          <p:cNvSpPr txBox="1"/>
          <p:nvPr/>
        </p:nvSpPr>
        <p:spPr>
          <a:xfrm>
            <a:off x="5278216" y="4902770"/>
            <a:ext cx="1878161" cy="369332"/>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rPr b="0" i="0" lang="es-CO" sz="1800" u="none" cap="none" strike="noStrike">
                <a:solidFill>
                  <a:schemeClr val="dk1"/>
                </a:solidFill>
                <a:latin typeface="Calibri"/>
                <a:ea typeface="Calibri"/>
                <a:cs typeface="Calibri"/>
                <a:sym typeface="Calibri"/>
              </a:rPr>
              <a:t>Interrelaciones</a:t>
            </a:r>
            <a:endParaRPr b="0" i="0" sz="1400" u="none" cap="none" strike="noStrike">
              <a:solidFill>
                <a:srgbClr val="000000"/>
              </a:solidFill>
              <a:latin typeface="Arial"/>
              <a:ea typeface="Arial"/>
              <a:cs typeface="Arial"/>
              <a:sym typeface="Arial"/>
            </a:endParaRPr>
          </a:p>
        </p:txBody>
      </p:sp>
      <p:pic>
        <p:nvPicPr>
          <p:cNvPr id="257" name="Google Shape;257;p28"/>
          <p:cNvPicPr preferRelativeResize="0"/>
          <p:nvPr/>
        </p:nvPicPr>
        <p:blipFill rotWithShape="1">
          <a:blip r:embed="rId3">
            <a:alphaModFix/>
          </a:blip>
          <a:srcRect b="0" l="0" r="0" t="0"/>
          <a:stretch/>
        </p:blipFill>
        <p:spPr>
          <a:xfrm>
            <a:off x="11188825" y="5856025"/>
            <a:ext cx="814400" cy="814400"/>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61" name="Shape 261"/>
        <p:cNvGrpSpPr/>
        <p:nvPr/>
      </p:nvGrpSpPr>
      <p:grpSpPr>
        <a:xfrm>
          <a:off x="0" y="0"/>
          <a:ext cx="0" cy="0"/>
          <a:chOff x="0" y="0"/>
          <a:chExt cx="0" cy="0"/>
        </a:xfrm>
      </p:grpSpPr>
      <p:sp>
        <p:nvSpPr>
          <p:cNvPr id="262" name="Google Shape;262;p29"/>
          <p:cNvSpPr txBox="1"/>
          <p:nvPr/>
        </p:nvSpPr>
        <p:spPr>
          <a:xfrm>
            <a:off x="346523" y="1030125"/>
            <a:ext cx="2978400" cy="461700"/>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000"/>
              <a:buFont typeface="Arial"/>
              <a:buNone/>
            </a:pPr>
            <a:r>
              <a:rPr b="1" i="0" lang="es-CO" sz="2000" u="none" cap="none" strike="noStrike">
                <a:solidFill>
                  <a:schemeClr val="dk1"/>
                </a:solidFill>
                <a:latin typeface="Roboto"/>
                <a:ea typeface="Roboto"/>
                <a:cs typeface="Roboto"/>
                <a:sym typeface="Roboto"/>
              </a:rPr>
              <a:t>ÁMBITO NACIONAL</a:t>
            </a:r>
            <a:endParaRPr b="0" i="0" sz="2000" u="none" cap="none" strike="noStrike">
              <a:solidFill>
                <a:srgbClr val="000000"/>
              </a:solidFill>
              <a:latin typeface="Roboto"/>
              <a:ea typeface="Roboto"/>
              <a:cs typeface="Roboto"/>
              <a:sym typeface="Roboto"/>
            </a:endParaRPr>
          </a:p>
        </p:txBody>
      </p:sp>
      <p:sp>
        <p:nvSpPr>
          <p:cNvPr id="263" name="Google Shape;263;p29"/>
          <p:cNvSpPr/>
          <p:nvPr/>
        </p:nvSpPr>
        <p:spPr>
          <a:xfrm>
            <a:off x="2926375" y="3809834"/>
            <a:ext cx="674100" cy="1817100"/>
          </a:xfrm>
          <a:custGeom>
            <a:rect b="b" l="l" r="r" t="t"/>
            <a:pathLst>
              <a:path extrusionOk="0" h="120000" w="120000">
                <a:moveTo>
                  <a:pt x="0" y="0"/>
                </a:moveTo>
                <a:lnTo>
                  <a:pt x="60000" y="0"/>
                </a:lnTo>
                <a:lnTo>
                  <a:pt x="60000" y="120000"/>
                </a:lnTo>
                <a:lnTo>
                  <a:pt x="120000" y="120000"/>
                </a:lnTo>
              </a:path>
            </a:pathLst>
          </a:custGeom>
          <a:noFill/>
          <a:ln cap="flat" cmpd="sng" w="9525">
            <a:solidFill>
              <a:srgbClr val="CCCCCC"/>
            </a:solidFill>
            <a:prstDash val="solid"/>
            <a:miter lim="800000"/>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Roboto"/>
              <a:ea typeface="Roboto"/>
              <a:cs typeface="Roboto"/>
              <a:sym typeface="Roboto"/>
            </a:endParaRPr>
          </a:p>
        </p:txBody>
      </p:sp>
      <p:sp>
        <p:nvSpPr>
          <p:cNvPr id="264" name="Google Shape;264;p29"/>
          <p:cNvSpPr/>
          <p:nvPr/>
        </p:nvSpPr>
        <p:spPr>
          <a:xfrm>
            <a:off x="2926375" y="3809834"/>
            <a:ext cx="674100" cy="596400"/>
          </a:xfrm>
          <a:custGeom>
            <a:rect b="b" l="l" r="r" t="t"/>
            <a:pathLst>
              <a:path extrusionOk="0" h="120000" w="120000">
                <a:moveTo>
                  <a:pt x="0" y="0"/>
                </a:moveTo>
                <a:lnTo>
                  <a:pt x="60000" y="0"/>
                </a:lnTo>
                <a:lnTo>
                  <a:pt x="60000" y="120000"/>
                </a:lnTo>
                <a:lnTo>
                  <a:pt x="120000" y="120000"/>
                </a:lnTo>
              </a:path>
            </a:pathLst>
          </a:custGeom>
          <a:noFill/>
          <a:ln cap="flat" cmpd="sng" w="9525">
            <a:solidFill>
              <a:srgbClr val="CCCCCC"/>
            </a:solidFill>
            <a:prstDash val="solid"/>
            <a:miter lim="800000"/>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Roboto"/>
              <a:ea typeface="Roboto"/>
              <a:cs typeface="Roboto"/>
              <a:sym typeface="Roboto"/>
            </a:endParaRPr>
          </a:p>
        </p:txBody>
      </p:sp>
      <p:sp>
        <p:nvSpPr>
          <p:cNvPr id="265" name="Google Shape;265;p29"/>
          <p:cNvSpPr txBox="1"/>
          <p:nvPr/>
        </p:nvSpPr>
        <p:spPr>
          <a:xfrm>
            <a:off x="3240139" y="4107673"/>
            <a:ext cx="46500" cy="46500"/>
          </a:xfrm>
          <a:prstGeom prst="rect">
            <a:avLst/>
          </a:prstGeom>
          <a:noFill/>
          <a:ln>
            <a:noFill/>
          </a:ln>
        </p:spPr>
        <p:txBody>
          <a:bodyPr anchorCtr="0" anchor="ctr" bIns="0" lIns="12700" spcFirstLastPara="1" rIns="12700" wrap="square" tIns="0">
            <a:noAutofit/>
          </a:bodyPr>
          <a:lstStyle/>
          <a:p>
            <a:pPr indent="0" lvl="0" marL="0" marR="0" rtl="0" algn="ctr">
              <a:lnSpc>
                <a:spcPct val="90000"/>
              </a:lnSpc>
              <a:spcBef>
                <a:spcPts val="0"/>
              </a:spcBef>
              <a:spcAft>
                <a:spcPts val="0"/>
              </a:spcAft>
              <a:buClr>
                <a:schemeClr val="dk1"/>
              </a:buClr>
              <a:buSzPts val="500"/>
              <a:buFont typeface="Calibri"/>
              <a:buNone/>
            </a:pPr>
            <a:r>
              <a:t/>
            </a:r>
            <a:endParaRPr b="0" i="0" sz="500" u="none" cap="none" strike="noStrike">
              <a:solidFill>
                <a:schemeClr val="dk1"/>
              </a:solidFill>
              <a:latin typeface="Roboto"/>
              <a:ea typeface="Roboto"/>
              <a:cs typeface="Roboto"/>
              <a:sym typeface="Roboto"/>
            </a:endParaRPr>
          </a:p>
        </p:txBody>
      </p:sp>
      <p:sp>
        <p:nvSpPr>
          <p:cNvPr id="266" name="Google Shape;266;p29"/>
          <p:cNvSpPr/>
          <p:nvPr/>
        </p:nvSpPr>
        <p:spPr>
          <a:xfrm>
            <a:off x="2926375" y="3213658"/>
            <a:ext cx="674100" cy="596400"/>
          </a:xfrm>
          <a:custGeom>
            <a:rect b="b" l="l" r="r" t="t"/>
            <a:pathLst>
              <a:path extrusionOk="0" h="120000" w="120000">
                <a:moveTo>
                  <a:pt x="0" y="120000"/>
                </a:moveTo>
                <a:lnTo>
                  <a:pt x="60000" y="120000"/>
                </a:lnTo>
                <a:lnTo>
                  <a:pt x="60000" y="0"/>
                </a:lnTo>
                <a:lnTo>
                  <a:pt x="120000" y="0"/>
                </a:lnTo>
              </a:path>
            </a:pathLst>
          </a:custGeom>
          <a:noFill/>
          <a:ln cap="flat" cmpd="sng" w="9525">
            <a:solidFill>
              <a:srgbClr val="CCCCCC"/>
            </a:solidFill>
            <a:prstDash val="solid"/>
            <a:miter lim="800000"/>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Roboto"/>
              <a:ea typeface="Roboto"/>
              <a:cs typeface="Roboto"/>
              <a:sym typeface="Roboto"/>
            </a:endParaRPr>
          </a:p>
        </p:txBody>
      </p:sp>
      <p:sp>
        <p:nvSpPr>
          <p:cNvPr id="267" name="Google Shape;267;p29"/>
          <p:cNvSpPr txBox="1"/>
          <p:nvPr/>
        </p:nvSpPr>
        <p:spPr>
          <a:xfrm>
            <a:off x="3240139" y="3465462"/>
            <a:ext cx="46500" cy="46500"/>
          </a:xfrm>
          <a:prstGeom prst="rect">
            <a:avLst/>
          </a:prstGeom>
          <a:noFill/>
          <a:ln>
            <a:noFill/>
          </a:ln>
        </p:spPr>
        <p:txBody>
          <a:bodyPr anchorCtr="0" anchor="ctr" bIns="0" lIns="12700" spcFirstLastPara="1" rIns="12700" wrap="square" tIns="0">
            <a:noAutofit/>
          </a:bodyPr>
          <a:lstStyle/>
          <a:p>
            <a:pPr indent="0" lvl="0" marL="0" marR="0" rtl="0" algn="ctr">
              <a:lnSpc>
                <a:spcPct val="90000"/>
              </a:lnSpc>
              <a:spcBef>
                <a:spcPts val="0"/>
              </a:spcBef>
              <a:spcAft>
                <a:spcPts val="0"/>
              </a:spcAft>
              <a:buClr>
                <a:schemeClr val="dk1"/>
              </a:buClr>
              <a:buSzPts val="500"/>
              <a:buFont typeface="Calibri"/>
              <a:buNone/>
            </a:pPr>
            <a:r>
              <a:t/>
            </a:r>
            <a:endParaRPr b="0" i="0" sz="500" u="none" cap="none" strike="noStrike">
              <a:solidFill>
                <a:schemeClr val="dk1"/>
              </a:solidFill>
              <a:latin typeface="Roboto"/>
              <a:ea typeface="Roboto"/>
              <a:cs typeface="Roboto"/>
              <a:sym typeface="Roboto"/>
            </a:endParaRPr>
          </a:p>
        </p:txBody>
      </p:sp>
      <p:sp>
        <p:nvSpPr>
          <p:cNvPr id="268" name="Google Shape;268;p29"/>
          <p:cNvSpPr/>
          <p:nvPr/>
        </p:nvSpPr>
        <p:spPr>
          <a:xfrm>
            <a:off x="2926375" y="1992821"/>
            <a:ext cx="674100" cy="1817100"/>
          </a:xfrm>
          <a:custGeom>
            <a:rect b="b" l="l" r="r" t="t"/>
            <a:pathLst>
              <a:path extrusionOk="0" h="120000" w="120000">
                <a:moveTo>
                  <a:pt x="0" y="120000"/>
                </a:moveTo>
                <a:lnTo>
                  <a:pt x="60000" y="120000"/>
                </a:lnTo>
                <a:lnTo>
                  <a:pt x="60000" y="0"/>
                </a:lnTo>
                <a:lnTo>
                  <a:pt x="120000" y="0"/>
                </a:lnTo>
              </a:path>
            </a:pathLst>
          </a:custGeom>
          <a:noFill/>
          <a:ln cap="flat" cmpd="sng" w="9525">
            <a:solidFill>
              <a:srgbClr val="CCCCCC"/>
            </a:solidFill>
            <a:prstDash val="solid"/>
            <a:miter lim="800000"/>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Roboto"/>
              <a:ea typeface="Roboto"/>
              <a:cs typeface="Roboto"/>
              <a:sym typeface="Roboto"/>
            </a:endParaRPr>
          </a:p>
        </p:txBody>
      </p:sp>
      <p:sp>
        <p:nvSpPr>
          <p:cNvPr id="269" name="Google Shape;269;p29"/>
          <p:cNvSpPr/>
          <p:nvPr/>
        </p:nvSpPr>
        <p:spPr>
          <a:xfrm rot="-5400000">
            <a:off x="924568" y="2480333"/>
            <a:ext cx="1669800" cy="2429400"/>
          </a:xfrm>
          <a:prstGeom prst="rect">
            <a:avLst/>
          </a:prstGeom>
          <a:solidFill>
            <a:srgbClr val="86B557"/>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Roboto"/>
              <a:ea typeface="Roboto"/>
              <a:cs typeface="Roboto"/>
              <a:sym typeface="Roboto"/>
            </a:endParaRPr>
          </a:p>
        </p:txBody>
      </p:sp>
      <p:sp>
        <p:nvSpPr>
          <p:cNvPr id="270" name="Google Shape;270;p29"/>
          <p:cNvSpPr txBox="1"/>
          <p:nvPr/>
        </p:nvSpPr>
        <p:spPr>
          <a:xfrm>
            <a:off x="546850" y="3073433"/>
            <a:ext cx="2402400" cy="1311900"/>
          </a:xfrm>
          <a:prstGeom prst="rect">
            <a:avLst/>
          </a:prstGeom>
          <a:noFill/>
          <a:ln>
            <a:noFill/>
          </a:ln>
        </p:spPr>
        <p:txBody>
          <a:bodyPr anchorCtr="0" anchor="ctr" bIns="17775" lIns="17775" spcFirstLastPara="1" rIns="17775" wrap="square" tIns="17775">
            <a:noAutofit/>
          </a:bodyPr>
          <a:lstStyle/>
          <a:p>
            <a:pPr indent="0" lvl="0" marL="0" marR="0" rtl="0" algn="ctr">
              <a:lnSpc>
                <a:spcPct val="90000"/>
              </a:lnSpc>
              <a:spcBef>
                <a:spcPts val="0"/>
              </a:spcBef>
              <a:spcAft>
                <a:spcPts val="0"/>
              </a:spcAft>
              <a:buClr>
                <a:srgbClr val="000000"/>
              </a:buClr>
              <a:buSzPts val="2800"/>
              <a:buFont typeface="Calibri"/>
              <a:buNone/>
            </a:pPr>
            <a:r>
              <a:rPr b="1" i="0" lang="es-CO" sz="2200" u="none" cap="none" strike="noStrike">
                <a:solidFill>
                  <a:srgbClr val="000000"/>
                </a:solidFill>
                <a:latin typeface="Roboto"/>
                <a:ea typeface="Roboto"/>
                <a:cs typeface="Roboto"/>
                <a:sym typeface="Roboto"/>
              </a:rPr>
              <a:t>CONSTITUCIÓN POLÍTICA DE COLOMBIA</a:t>
            </a:r>
            <a:endParaRPr b="0" i="0" sz="2200" u="none" cap="none" strike="noStrike">
              <a:solidFill>
                <a:srgbClr val="000000"/>
              </a:solidFill>
              <a:latin typeface="Roboto"/>
              <a:ea typeface="Roboto"/>
              <a:cs typeface="Roboto"/>
              <a:sym typeface="Roboto"/>
            </a:endParaRPr>
          </a:p>
        </p:txBody>
      </p:sp>
      <p:sp>
        <p:nvSpPr>
          <p:cNvPr id="271" name="Google Shape;271;p29"/>
          <p:cNvSpPr/>
          <p:nvPr/>
        </p:nvSpPr>
        <p:spPr>
          <a:xfrm>
            <a:off x="3524253" y="1267941"/>
            <a:ext cx="7935900" cy="1396200"/>
          </a:xfrm>
          <a:prstGeom prst="rect">
            <a:avLst/>
          </a:prstGeom>
          <a:solidFill>
            <a:srgbClr val="EFEFE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Roboto"/>
              <a:ea typeface="Roboto"/>
              <a:cs typeface="Roboto"/>
              <a:sym typeface="Roboto"/>
            </a:endParaRPr>
          </a:p>
        </p:txBody>
      </p:sp>
      <p:sp>
        <p:nvSpPr>
          <p:cNvPr id="272" name="Google Shape;272;p29"/>
          <p:cNvSpPr txBox="1"/>
          <p:nvPr/>
        </p:nvSpPr>
        <p:spPr>
          <a:xfrm>
            <a:off x="3665525" y="1458491"/>
            <a:ext cx="7572000" cy="1027500"/>
          </a:xfrm>
          <a:prstGeom prst="rect">
            <a:avLst/>
          </a:prstGeom>
          <a:noFill/>
          <a:ln>
            <a:noFill/>
          </a:ln>
        </p:spPr>
        <p:txBody>
          <a:bodyPr anchorCtr="0" anchor="ctr" bIns="8875" lIns="8875" spcFirstLastPara="1" rIns="8875" wrap="square" tIns="8875">
            <a:noAutofit/>
          </a:bodyPr>
          <a:lstStyle/>
          <a:p>
            <a:pPr indent="0" lvl="0" marL="0" marR="0" rtl="0" algn="l">
              <a:lnSpc>
                <a:spcPct val="90000"/>
              </a:lnSpc>
              <a:spcBef>
                <a:spcPts val="0"/>
              </a:spcBef>
              <a:spcAft>
                <a:spcPts val="0"/>
              </a:spcAft>
              <a:buClr>
                <a:srgbClr val="000000"/>
              </a:buClr>
              <a:buSzPts val="1400"/>
              <a:buFont typeface="Calibri"/>
              <a:buNone/>
            </a:pPr>
            <a:r>
              <a:rPr b="1" i="0" lang="es-CO" sz="1400" u="none" cap="none" strike="noStrike">
                <a:solidFill>
                  <a:srgbClr val="000000"/>
                </a:solidFill>
                <a:latin typeface="Roboto"/>
                <a:ea typeface="Roboto"/>
                <a:cs typeface="Roboto"/>
                <a:sym typeface="Roboto"/>
              </a:rPr>
              <a:t>Artículo 67. </a:t>
            </a:r>
            <a:r>
              <a:rPr b="0" i="0" lang="es-CO" sz="1400" u="none" cap="none" strike="noStrike">
                <a:solidFill>
                  <a:srgbClr val="000000"/>
                </a:solidFill>
                <a:latin typeface="Roboto"/>
                <a:ea typeface="Roboto"/>
                <a:cs typeface="Roboto"/>
                <a:sym typeface="Roboto"/>
              </a:rPr>
              <a:t>La educación es un derecho de la persona y un servicio público que tiene una función social; con ella se busca el acceso al conocimiento, a la ciencia, a la técnica, y a los demás bienes y valores de la cultura. La educación formará al colombiano en el respeto a los derechos humanos, a la paz y a la democracia; y en la práctica del trabajo y la recreación, para el mejoramiento cultural, científico, tecnológico y para la protección del ambiente. (…)</a:t>
            </a:r>
            <a:endParaRPr b="0" i="0" sz="1400" u="none" cap="none" strike="noStrike">
              <a:solidFill>
                <a:srgbClr val="000000"/>
              </a:solidFill>
              <a:latin typeface="Roboto"/>
              <a:ea typeface="Roboto"/>
              <a:cs typeface="Roboto"/>
              <a:sym typeface="Roboto"/>
            </a:endParaRPr>
          </a:p>
        </p:txBody>
      </p:sp>
      <p:sp>
        <p:nvSpPr>
          <p:cNvPr id="273" name="Google Shape;273;p29"/>
          <p:cNvSpPr/>
          <p:nvPr/>
        </p:nvSpPr>
        <p:spPr>
          <a:xfrm>
            <a:off x="3524250" y="2718937"/>
            <a:ext cx="7935900" cy="1027500"/>
          </a:xfrm>
          <a:prstGeom prst="rect">
            <a:avLst/>
          </a:prstGeom>
          <a:solidFill>
            <a:srgbClr val="D9D9D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Roboto"/>
              <a:ea typeface="Roboto"/>
              <a:cs typeface="Roboto"/>
              <a:sym typeface="Roboto"/>
            </a:endParaRPr>
          </a:p>
        </p:txBody>
      </p:sp>
      <p:sp>
        <p:nvSpPr>
          <p:cNvPr id="274" name="Google Shape;274;p29"/>
          <p:cNvSpPr txBox="1"/>
          <p:nvPr/>
        </p:nvSpPr>
        <p:spPr>
          <a:xfrm>
            <a:off x="3665525" y="2718933"/>
            <a:ext cx="7683300" cy="1027500"/>
          </a:xfrm>
          <a:prstGeom prst="rect">
            <a:avLst/>
          </a:prstGeom>
          <a:noFill/>
          <a:ln>
            <a:noFill/>
          </a:ln>
        </p:spPr>
        <p:txBody>
          <a:bodyPr anchorCtr="0" anchor="ctr" bIns="8875" lIns="8875" spcFirstLastPara="1" rIns="8875" wrap="square" tIns="8875">
            <a:noAutofit/>
          </a:bodyPr>
          <a:lstStyle/>
          <a:p>
            <a:pPr indent="0" lvl="0" marL="0" marR="0" rtl="0" algn="l">
              <a:lnSpc>
                <a:spcPct val="90000"/>
              </a:lnSpc>
              <a:spcBef>
                <a:spcPts val="0"/>
              </a:spcBef>
              <a:spcAft>
                <a:spcPts val="0"/>
              </a:spcAft>
              <a:buClr>
                <a:srgbClr val="000000"/>
              </a:buClr>
              <a:buSzPts val="1400"/>
              <a:buFont typeface="Calibri"/>
              <a:buNone/>
            </a:pPr>
            <a:r>
              <a:rPr b="1" i="0" lang="es-CO" sz="1400" u="none" cap="none" strike="noStrike">
                <a:solidFill>
                  <a:srgbClr val="000000"/>
                </a:solidFill>
                <a:latin typeface="Roboto"/>
                <a:ea typeface="Roboto"/>
                <a:cs typeface="Roboto"/>
                <a:sym typeface="Roboto"/>
              </a:rPr>
              <a:t>Artículo 79. </a:t>
            </a:r>
            <a:r>
              <a:rPr b="0" i="0" lang="es-CO" sz="1400" u="none" cap="none" strike="noStrike">
                <a:solidFill>
                  <a:srgbClr val="000000"/>
                </a:solidFill>
                <a:latin typeface="Roboto"/>
                <a:ea typeface="Roboto"/>
                <a:cs typeface="Roboto"/>
                <a:sym typeface="Roboto"/>
              </a:rPr>
              <a:t>“Todas las personas tienen derecho a gozar de un ambiente sano. La Ley garantizará la participación de la comunidad en las decisiones que puedan afectarlo. Es deber del Estado proteger la diversidad e integridad del ambiente, conservar las áreas de especial importancia ecológica y fomentar la educación para el logro de estos fines.”</a:t>
            </a:r>
            <a:endParaRPr b="0" i="0" sz="1400" u="none" cap="none" strike="noStrike">
              <a:solidFill>
                <a:srgbClr val="000000"/>
              </a:solidFill>
              <a:latin typeface="Roboto"/>
              <a:ea typeface="Roboto"/>
              <a:cs typeface="Roboto"/>
              <a:sym typeface="Roboto"/>
            </a:endParaRPr>
          </a:p>
        </p:txBody>
      </p:sp>
      <p:sp>
        <p:nvSpPr>
          <p:cNvPr id="275" name="Google Shape;275;p29"/>
          <p:cNvSpPr/>
          <p:nvPr/>
        </p:nvSpPr>
        <p:spPr>
          <a:xfrm>
            <a:off x="3524253" y="3802213"/>
            <a:ext cx="7935900" cy="1166100"/>
          </a:xfrm>
          <a:prstGeom prst="rect">
            <a:avLst/>
          </a:prstGeom>
          <a:solidFill>
            <a:srgbClr val="EFEFE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Roboto"/>
              <a:ea typeface="Roboto"/>
              <a:cs typeface="Roboto"/>
              <a:sym typeface="Roboto"/>
            </a:endParaRPr>
          </a:p>
        </p:txBody>
      </p:sp>
      <p:sp>
        <p:nvSpPr>
          <p:cNvPr id="276" name="Google Shape;276;p29"/>
          <p:cNvSpPr txBox="1"/>
          <p:nvPr/>
        </p:nvSpPr>
        <p:spPr>
          <a:xfrm>
            <a:off x="3665525" y="3871484"/>
            <a:ext cx="7683300" cy="1027500"/>
          </a:xfrm>
          <a:prstGeom prst="rect">
            <a:avLst/>
          </a:prstGeom>
          <a:noFill/>
          <a:ln>
            <a:noFill/>
          </a:ln>
        </p:spPr>
        <p:txBody>
          <a:bodyPr anchorCtr="0" anchor="ctr" bIns="8875" lIns="8875" spcFirstLastPara="1" rIns="8875" wrap="square" tIns="8875">
            <a:noAutofit/>
          </a:bodyPr>
          <a:lstStyle/>
          <a:p>
            <a:pPr indent="0" lvl="0" marL="0" marR="0" rtl="0" algn="l">
              <a:lnSpc>
                <a:spcPct val="90000"/>
              </a:lnSpc>
              <a:spcBef>
                <a:spcPts val="0"/>
              </a:spcBef>
              <a:spcAft>
                <a:spcPts val="0"/>
              </a:spcAft>
              <a:buClr>
                <a:srgbClr val="000000"/>
              </a:buClr>
              <a:buSzPts val="1400"/>
              <a:buFont typeface="Calibri"/>
              <a:buNone/>
            </a:pPr>
            <a:r>
              <a:rPr b="1" i="0" lang="es-CO" sz="1400" u="none" cap="none" strike="noStrike">
                <a:solidFill>
                  <a:srgbClr val="000000"/>
                </a:solidFill>
                <a:latin typeface="Roboto"/>
                <a:ea typeface="Roboto"/>
                <a:cs typeface="Roboto"/>
                <a:sym typeface="Roboto"/>
              </a:rPr>
              <a:t>Artículo 8. </a:t>
            </a:r>
            <a:r>
              <a:rPr b="0" i="0" lang="es-CO" sz="1400" u="none" cap="none" strike="noStrike">
                <a:solidFill>
                  <a:srgbClr val="000000"/>
                </a:solidFill>
                <a:latin typeface="Roboto"/>
                <a:ea typeface="Roboto"/>
                <a:cs typeface="Roboto"/>
                <a:sym typeface="Roboto"/>
              </a:rPr>
              <a:t>También se  incorpora el principio del medio ambiente como patrimonio común al imponer al Estado y a las personas la obligación de proteger las riquezas culturales y naturales., así como el deber de las personas y del ciudadano de proteger los recursos naturales y de velar por la conservación del ambiente </a:t>
            </a:r>
            <a:r>
              <a:rPr b="1" i="0" lang="es-CO" sz="1400" u="none" cap="none" strike="noStrike">
                <a:solidFill>
                  <a:srgbClr val="000000"/>
                </a:solidFill>
                <a:latin typeface="Roboto"/>
                <a:ea typeface="Roboto"/>
                <a:cs typeface="Roboto"/>
                <a:sym typeface="Roboto"/>
              </a:rPr>
              <a:t>(Art. 95)</a:t>
            </a:r>
            <a:r>
              <a:rPr b="0" i="0" lang="es-CO" sz="1400" u="none" cap="none" strike="noStrike">
                <a:solidFill>
                  <a:srgbClr val="000000"/>
                </a:solidFill>
                <a:latin typeface="Roboto"/>
                <a:ea typeface="Roboto"/>
                <a:cs typeface="Roboto"/>
                <a:sym typeface="Roboto"/>
              </a:rPr>
              <a:t>. En desarrollo de este principio, en el </a:t>
            </a:r>
            <a:r>
              <a:rPr b="1" i="0" lang="es-CO" sz="1400" u="none" cap="none" strike="noStrike">
                <a:solidFill>
                  <a:srgbClr val="000000"/>
                </a:solidFill>
                <a:latin typeface="Roboto"/>
                <a:ea typeface="Roboto"/>
                <a:cs typeface="Roboto"/>
                <a:sym typeface="Roboto"/>
              </a:rPr>
              <a:t>Art. 58.</a:t>
            </a:r>
            <a:endParaRPr b="0" i="0" sz="1400" u="none" cap="none" strike="noStrike">
              <a:solidFill>
                <a:srgbClr val="000000"/>
              </a:solidFill>
              <a:latin typeface="Roboto"/>
              <a:ea typeface="Roboto"/>
              <a:cs typeface="Roboto"/>
              <a:sym typeface="Roboto"/>
            </a:endParaRPr>
          </a:p>
        </p:txBody>
      </p:sp>
      <p:sp>
        <p:nvSpPr>
          <p:cNvPr id="277" name="Google Shape;277;p29"/>
          <p:cNvSpPr/>
          <p:nvPr/>
        </p:nvSpPr>
        <p:spPr>
          <a:xfrm>
            <a:off x="3524253" y="5030944"/>
            <a:ext cx="7935900" cy="1166100"/>
          </a:xfrm>
          <a:prstGeom prst="rect">
            <a:avLst/>
          </a:prstGeom>
          <a:solidFill>
            <a:srgbClr val="D9D9D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Roboto"/>
              <a:ea typeface="Roboto"/>
              <a:cs typeface="Roboto"/>
              <a:sym typeface="Roboto"/>
            </a:endParaRPr>
          </a:p>
        </p:txBody>
      </p:sp>
      <p:sp>
        <p:nvSpPr>
          <p:cNvPr id="278" name="Google Shape;278;p29"/>
          <p:cNvSpPr txBox="1"/>
          <p:nvPr/>
        </p:nvSpPr>
        <p:spPr>
          <a:xfrm>
            <a:off x="3665525" y="5100244"/>
            <a:ext cx="7683300" cy="1027500"/>
          </a:xfrm>
          <a:prstGeom prst="rect">
            <a:avLst/>
          </a:prstGeom>
          <a:noFill/>
          <a:ln>
            <a:noFill/>
          </a:ln>
        </p:spPr>
        <p:txBody>
          <a:bodyPr anchorCtr="0" anchor="ctr" bIns="8875" lIns="8875" spcFirstLastPara="1" rIns="8875" wrap="square" tIns="8875">
            <a:noAutofit/>
          </a:bodyPr>
          <a:lstStyle/>
          <a:p>
            <a:pPr indent="0" lvl="0" marL="0" marR="0" rtl="0" algn="l">
              <a:lnSpc>
                <a:spcPct val="90000"/>
              </a:lnSpc>
              <a:spcBef>
                <a:spcPts val="0"/>
              </a:spcBef>
              <a:spcAft>
                <a:spcPts val="0"/>
              </a:spcAft>
              <a:buClr>
                <a:srgbClr val="000000"/>
              </a:buClr>
              <a:buSzPts val="1400"/>
              <a:buFont typeface="Calibri"/>
              <a:buNone/>
            </a:pPr>
            <a:r>
              <a:rPr b="1" i="0" lang="es-CO" sz="1400" u="none" cap="none" strike="noStrike">
                <a:solidFill>
                  <a:srgbClr val="000000"/>
                </a:solidFill>
                <a:latin typeface="Roboto"/>
                <a:ea typeface="Roboto"/>
                <a:cs typeface="Roboto"/>
                <a:sym typeface="Roboto"/>
              </a:rPr>
              <a:t>Artículo 80. </a:t>
            </a:r>
            <a:r>
              <a:rPr b="0" i="0" lang="es-CO" sz="1400" u="none" cap="none" strike="noStrike">
                <a:solidFill>
                  <a:srgbClr val="000000"/>
                </a:solidFill>
                <a:latin typeface="Roboto"/>
                <a:ea typeface="Roboto"/>
                <a:cs typeface="Roboto"/>
                <a:sym typeface="Roboto"/>
              </a:rPr>
              <a:t>¨El Estado planificará el manejo y aprovechamiento de los recursos naturales para garantizar su desarrollo sostenible, su conservación o sustitución. Además, deberá prevenir y controlar los factores de deterioro ambiental, imponer las sanciones legales y exigir la reparación de los daños causados. Así mismo, cooperará con otras naciones en la protección de los ecosistemas situados en zonas fronterizas ¨. </a:t>
            </a:r>
            <a:endParaRPr b="0" i="0" sz="1400" u="none" cap="none" strike="noStrike">
              <a:solidFill>
                <a:srgbClr val="000000"/>
              </a:solidFill>
              <a:latin typeface="Roboto"/>
              <a:ea typeface="Roboto"/>
              <a:cs typeface="Roboto"/>
              <a:sym typeface="Roboto"/>
            </a:endParaRPr>
          </a:p>
        </p:txBody>
      </p:sp>
      <p:sp>
        <p:nvSpPr>
          <p:cNvPr id="279" name="Google Shape;279;p29"/>
          <p:cNvSpPr/>
          <p:nvPr/>
        </p:nvSpPr>
        <p:spPr>
          <a:xfrm rot="5400000">
            <a:off x="332325" y="-84341"/>
            <a:ext cx="345000" cy="1002000"/>
          </a:xfrm>
          <a:prstGeom prst="round2SameRect">
            <a:avLst>
              <a:gd fmla="val 50000" name="adj1"/>
              <a:gd fmla="val 0" name="adj2"/>
            </a:avLst>
          </a:prstGeom>
          <a:solidFill>
            <a:srgbClr val="A6C257"/>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80" name="Google Shape;280;p29"/>
          <p:cNvSpPr txBox="1"/>
          <p:nvPr>
            <p:ph type="title"/>
          </p:nvPr>
        </p:nvSpPr>
        <p:spPr>
          <a:xfrm>
            <a:off x="623050" y="67731"/>
            <a:ext cx="9931200" cy="725400"/>
          </a:xfrm>
          <a:prstGeom prst="rect">
            <a:avLst/>
          </a:prstGeom>
          <a:noFill/>
          <a:ln>
            <a:noFill/>
          </a:ln>
        </p:spPr>
        <p:txBody>
          <a:bodyPr anchorCtr="0" anchor="ctr" bIns="45700" lIns="91425" spcFirstLastPara="1" rIns="91425" wrap="square" tIns="45700">
            <a:noAutofit/>
          </a:bodyPr>
          <a:lstStyle/>
          <a:p>
            <a:pPr indent="0" lvl="0" marL="0" marR="0" rtl="0" algn="l">
              <a:lnSpc>
                <a:spcPct val="90000"/>
              </a:lnSpc>
              <a:spcBef>
                <a:spcPts val="0"/>
              </a:spcBef>
              <a:spcAft>
                <a:spcPts val="0"/>
              </a:spcAft>
              <a:buClr>
                <a:schemeClr val="dk1"/>
              </a:buClr>
              <a:buSzPts val="2160"/>
              <a:buFont typeface="Calibri"/>
              <a:buNone/>
            </a:pPr>
            <a:r>
              <a:rPr b="0" i="0" lang="es-CO" sz="2160" u="none" cap="none" strike="noStrike">
                <a:solidFill>
                  <a:srgbClr val="FFFFFF"/>
                </a:solidFill>
                <a:latin typeface="Roboto"/>
                <a:ea typeface="Roboto"/>
                <a:cs typeface="Roboto"/>
                <a:sym typeface="Roboto"/>
              </a:rPr>
              <a:t>3.   </a:t>
            </a:r>
            <a:r>
              <a:rPr b="1" i="0" lang="es-CO" sz="2100" u="none" cap="none" strike="noStrike">
                <a:solidFill>
                  <a:srgbClr val="B1B555"/>
                </a:solidFill>
                <a:latin typeface="Roboto"/>
                <a:ea typeface="Roboto"/>
                <a:cs typeface="Roboto"/>
                <a:sym typeface="Roboto"/>
              </a:rPr>
              <a:t> </a:t>
            </a:r>
            <a:r>
              <a:rPr b="1" i="0" lang="es-CO" sz="2600" u="none" cap="none" strike="noStrike">
                <a:solidFill>
                  <a:srgbClr val="A6C257"/>
                </a:solidFill>
                <a:latin typeface="Roboto"/>
                <a:ea typeface="Roboto"/>
                <a:cs typeface="Roboto"/>
                <a:sym typeface="Roboto"/>
              </a:rPr>
              <a:t>FUNDAMENTOS NORMATIVOS DE LA ESCUELA</a:t>
            </a:r>
            <a:endParaRPr b="1" i="0" sz="2600" u="none" cap="none" strike="noStrike">
              <a:solidFill>
                <a:srgbClr val="A6C257"/>
              </a:solidFill>
              <a:latin typeface="Roboto"/>
              <a:ea typeface="Roboto"/>
              <a:cs typeface="Roboto"/>
              <a:sym typeface="Roboto"/>
            </a:endParaRPr>
          </a:p>
        </p:txBody>
      </p:sp>
      <p:pic>
        <p:nvPicPr>
          <p:cNvPr id="281" name="Google Shape;281;p29"/>
          <p:cNvPicPr preferRelativeResize="0"/>
          <p:nvPr/>
        </p:nvPicPr>
        <p:blipFill rotWithShape="1">
          <a:blip r:embed="rId3">
            <a:alphaModFix/>
          </a:blip>
          <a:srcRect b="0" l="0" r="0" t="0"/>
          <a:stretch/>
        </p:blipFill>
        <p:spPr>
          <a:xfrm>
            <a:off x="11188825" y="5856025"/>
            <a:ext cx="814400" cy="814400"/>
          </a:xfrm>
          <a:prstGeom prst="rect">
            <a:avLst/>
          </a:prstGeom>
          <a:noFill/>
          <a:ln>
            <a:noFill/>
          </a:ln>
        </p:spPr>
      </p:pic>
    </p:spTree>
  </p:cSld>
  <p:clrMapOvr>
    <a:masterClrMapping/>
  </p:clrMapOvr>
  <p:transition spd="slow">
    <p:fade/>
  </p:transition>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85" name="Shape 285"/>
        <p:cNvGrpSpPr/>
        <p:nvPr/>
      </p:nvGrpSpPr>
      <p:grpSpPr>
        <a:xfrm>
          <a:off x="0" y="0"/>
          <a:ext cx="0" cy="0"/>
          <a:chOff x="0" y="0"/>
          <a:chExt cx="0" cy="0"/>
        </a:xfrm>
      </p:grpSpPr>
      <p:sp>
        <p:nvSpPr>
          <p:cNvPr id="286" name="Google Shape;286;p30"/>
          <p:cNvSpPr txBox="1"/>
          <p:nvPr/>
        </p:nvSpPr>
        <p:spPr>
          <a:xfrm>
            <a:off x="346523" y="1030125"/>
            <a:ext cx="2978400" cy="461700"/>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000"/>
              <a:buFont typeface="Arial"/>
              <a:buNone/>
            </a:pPr>
            <a:r>
              <a:rPr b="1" i="0" lang="es-CO" sz="2000" u="none" cap="none" strike="noStrike">
                <a:solidFill>
                  <a:schemeClr val="dk1"/>
                </a:solidFill>
                <a:latin typeface="Roboto"/>
                <a:ea typeface="Roboto"/>
                <a:cs typeface="Roboto"/>
                <a:sym typeface="Roboto"/>
              </a:rPr>
              <a:t>ÁMBITO NACIONAL</a:t>
            </a:r>
            <a:endParaRPr b="0" i="0" sz="2000" u="none" cap="none" strike="noStrike">
              <a:solidFill>
                <a:srgbClr val="000000"/>
              </a:solidFill>
              <a:latin typeface="Roboto"/>
              <a:ea typeface="Roboto"/>
              <a:cs typeface="Roboto"/>
              <a:sym typeface="Roboto"/>
            </a:endParaRPr>
          </a:p>
        </p:txBody>
      </p:sp>
      <p:sp>
        <p:nvSpPr>
          <p:cNvPr id="287" name="Google Shape;287;p30"/>
          <p:cNvSpPr/>
          <p:nvPr/>
        </p:nvSpPr>
        <p:spPr>
          <a:xfrm>
            <a:off x="2705900" y="3861700"/>
            <a:ext cx="674100" cy="2083500"/>
          </a:xfrm>
          <a:custGeom>
            <a:rect b="b" l="l" r="r" t="t"/>
            <a:pathLst>
              <a:path extrusionOk="0" h="120000" w="120000">
                <a:moveTo>
                  <a:pt x="0" y="0"/>
                </a:moveTo>
                <a:lnTo>
                  <a:pt x="60000" y="0"/>
                </a:lnTo>
                <a:lnTo>
                  <a:pt x="60000" y="120000"/>
                </a:lnTo>
                <a:lnTo>
                  <a:pt x="120000" y="120000"/>
                </a:lnTo>
              </a:path>
            </a:pathLst>
          </a:custGeom>
          <a:noFill/>
          <a:ln cap="flat" cmpd="sng" w="9525">
            <a:solidFill>
              <a:srgbClr val="CCCCCC"/>
            </a:solidFill>
            <a:prstDash val="solid"/>
            <a:miter lim="800000"/>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Roboto"/>
              <a:ea typeface="Roboto"/>
              <a:cs typeface="Roboto"/>
              <a:sym typeface="Roboto"/>
            </a:endParaRPr>
          </a:p>
        </p:txBody>
      </p:sp>
      <p:sp>
        <p:nvSpPr>
          <p:cNvPr id="288" name="Google Shape;288;p30"/>
          <p:cNvSpPr/>
          <p:nvPr/>
        </p:nvSpPr>
        <p:spPr>
          <a:xfrm>
            <a:off x="2705900" y="3859000"/>
            <a:ext cx="674100" cy="817500"/>
          </a:xfrm>
          <a:custGeom>
            <a:rect b="b" l="l" r="r" t="t"/>
            <a:pathLst>
              <a:path extrusionOk="0" h="120000" w="120000">
                <a:moveTo>
                  <a:pt x="0" y="0"/>
                </a:moveTo>
                <a:lnTo>
                  <a:pt x="60000" y="0"/>
                </a:lnTo>
                <a:lnTo>
                  <a:pt x="60000" y="120000"/>
                </a:lnTo>
                <a:lnTo>
                  <a:pt x="120000" y="120000"/>
                </a:lnTo>
              </a:path>
            </a:pathLst>
          </a:custGeom>
          <a:noFill/>
          <a:ln cap="flat" cmpd="sng" w="9525">
            <a:solidFill>
              <a:srgbClr val="CCCCCC"/>
            </a:solidFill>
            <a:prstDash val="solid"/>
            <a:miter lim="800000"/>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Roboto"/>
              <a:ea typeface="Roboto"/>
              <a:cs typeface="Roboto"/>
              <a:sym typeface="Roboto"/>
            </a:endParaRPr>
          </a:p>
        </p:txBody>
      </p:sp>
      <p:sp>
        <p:nvSpPr>
          <p:cNvPr id="289" name="Google Shape;289;p30"/>
          <p:cNvSpPr txBox="1"/>
          <p:nvPr/>
        </p:nvSpPr>
        <p:spPr>
          <a:xfrm>
            <a:off x="3019664" y="4248940"/>
            <a:ext cx="46500" cy="46500"/>
          </a:xfrm>
          <a:prstGeom prst="rect">
            <a:avLst/>
          </a:prstGeom>
          <a:noFill/>
          <a:ln>
            <a:noFill/>
          </a:ln>
        </p:spPr>
        <p:txBody>
          <a:bodyPr anchorCtr="0" anchor="ctr" bIns="0" lIns="12700" spcFirstLastPara="1" rIns="12700" wrap="square" tIns="0">
            <a:noAutofit/>
          </a:bodyPr>
          <a:lstStyle/>
          <a:p>
            <a:pPr indent="0" lvl="0" marL="0" marR="0" rtl="0" algn="ctr">
              <a:lnSpc>
                <a:spcPct val="90000"/>
              </a:lnSpc>
              <a:spcBef>
                <a:spcPts val="0"/>
              </a:spcBef>
              <a:spcAft>
                <a:spcPts val="0"/>
              </a:spcAft>
              <a:buClr>
                <a:schemeClr val="dk1"/>
              </a:buClr>
              <a:buSzPts val="500"/>
              <a:buFont typeface="Calibri"/>
              <a:buNone/>
            </a:pPr>
            <a:r>
              <a:t/>
            </a:r>
            <a:endParaRPr b="0" i="0" sz="500" u="none" cap="none" strike="noStrike">
              <a:solidFill>
                <a:schemeClr val="dk1"/>
              </a:solidFill>
              <a:latin typeface="Roboto"/>
              <a:ea typeface="Roboto"/>
              <a:cs typeface="Roboto"/>
              <a:sym typeface="Roboto"/>
            </a:endParaRPr>
          </a:p>
        </p:txBody>
      </p:sp>
      <p:sp>
        <p:nvSpPr>
          <p:cNvPr id="290" name="Google Shape;290;p30"/>
          <p:cNvSpPr/>
          <p:nvPr/>
        </p:nvSpPr>
        <p:spPr>
          <a:xfrm>
            <a:off x="2705900" y="3101725"/>
            <a:ext cx="674100" cy="759900"/>
          </a:xfrm>
          <a:custGeom>
            <a:rect b="b" l="l" r="r" t="t"/>
            <a:pathLst>
              <a:path extrusionOk="0" h="120000" w="120000">
                <a:moveTo>
                  <a:pt x="0" y="120000"/>
                </a:moveTo>
                <a:lnTo>
                  <a:pt x="60000" y="120000"/>
                </a:lnTo>
                <a:lnTo>
                  <a:pt x="60000" y="0"/>
                </a:lnTo>
                <a:lnTo>
                  <a:pt x="120000" y="0"/>
                </a:lnTo>
              </a:path>
            </a:pathLst>
          </a:custGeom>
          <a:noFill/>
          <a:ln cap="flat" cmpd="sng" w="9525">
            <a:solidFill>
              <a:srgbClr val="CCCCCC"/>
            </a:solidFill>
            <a:prstDash val="solid"/>
            <a:miter lim="800000"/>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Roboto"/>
              <a:ea typeface="Roboto"/>
              <a:cs typeface="Roboto"/>
              <a:sym typeface="Roboto"/>
            </a:endParaRPr>
          </a:p>
        </p:txBody>
      </p:sp>
      <p:sp>
        <p:nvSpPr>
          <p:cNvPr id="291" name="Google Shape;291;p30"/>
          <p:cNvSpPr txBox="1"/>
          <p:nvPr/>
        </p:nvSpPr>
        <p:spPr>
          <a:xfrm>
            <a:off x="3019664" y="3606729"/>
            <a:ext cx="46500" cy="46500"/>
          </a:xfrm>
          <a:prstGeom prst="rect">
            <a:avLst/>
          </a:prstGeom>
          <a:noFill/>
          <a:ln>
            <a:noFill/>
          </a:ln>
        </p:spPr>
        <p:txBody>
          <a:bodyPr anchorCtr="0" anchor="ctr" bIns="0" lIns="12700" spcFirstLastPara="1" rIns="12700" wrap="square" tIns="0">
            <a:noAutofit/>
          </a:bodyPr>
          <a:lstStyle/>
          <a:p>
            <a:pPr indent="0" lvl="0" marL="0" marR="0" rtl="0" algn="ctr">
              <a:lnSpc>
                <a:spcPct val="90000"/>
              </a:lnSpc>
              <a:spcBef>
                <a:spcPts val="0"/>
              </a:spcBef>
              <a:spcAft>
                <a:spcPts val="0"/>
              </a:spcAft>
              <a:buClr>
                <a:schemeClr val="dk1"/>
              </a:buClr>
              <a:buSzPts val="500"/>
              <a:buFont typeface="Calibri"/>
              <a:buNone/>
            </a:pPr>
            <a:r>
              <a:t/>
            </a:r>
            <a:endParaRPr b="0" i="0" sz="500" u="none" cap="none" strike="noStrike">
              <a:solidFill>
                <a:schemeClr val="dk1"/>
              </a:solidFill>
              <a:latin typeface="Roboto"/>
              <a:ea typeface="Roboto"/>
              <a:cs typeface="Roboto"/>
              <a:sym typeface="Roboto"/>
            </a:endParaRPr>
          </a:p>
        </p:txBody>
      </p:sp>
      <p:sp>
        <p:nvSpPr>
          <p:cNvPr id="292" name="Google Shape;292;p30"/>
          <p:cNvSpPr/>
          <p:nvPr/>
        </p:nvSpPr>
        <p:spPr>
          <a:xfrm>
            <a:off x="2705900" y="1824400"/>
            <a:ext cx="674100" cy="2037300"/>
          </a:xfrm>
          <a:custGeom>
            <a:rect b="b" l="l" r="r" t="t"/>
            <a:pathLst>
              <a:path extrusionOk="0" h="120000" w="120000">
                <a:moveTo>
                  <a:pt x="0" y="120000"/>
                </a:moveTo>
                <a:lnTo>
                  <a:pt x="60000" y="120000"/>
                </a:lnTo>
                <a:lnTo>
                  <a:pt x="60000" y="0"/>
                </a:lnTo>
                <a:lnTo>
                  <a:pt x="120000" y="0"/>
                </a:lnTo>
              </a:path>
            </a:pathLst>
          </a:custGeom>
          <a:noFill/>
          <a:ln cap="flat" cmpd="sng" w="9525">
            <a:solidFill>
              <a:srgbClr val="CCCCCC"/>
            </a:solidFill>
            <a:prstDash val="solid"/>
            <a:miter lim="800000"/>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Roboto"/>
              <a:ea typeface="Roboto"/>
              <a:cs typeface="Roboto"/>
              <a:sym typeface="Roboto"/>
            </a:endParaRPr>
          </a:p>
        </p:txBody>
      </p:sp>
      <p:sp>
        <p:nvSpPr>
          <p:cNvPr id="293" name="Google Shape;293;p30"/>
          <p:cNvSpPr/>
          <p:nvPr/>
        </p:nvSpPr>
        <p:spPr>
          <a:xfrm rot="-5400000">
            <a:off x="964724" y="2599268"/>
            <a:ext cx="1282200" cy="2385000"/>
          </a:xfrm>
          <a:prstGeom prst="rect">
            <a:avLst/>
          </a:prstGeom>
          <a:solidFill>
            <a:srgbClr val="86B557"/>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Roboto"/>
              <a:ea typeface="Roboto"/>
              <a:cs typeface="Roboto"/>
              <a:sym typeface="Roboto"/>
            </a:endParaRPr>
          </a:p>
        </p:txBody>
      </p:sp>
      <p:sp>
        <p:nvSpPr>
          <p:cNvPr id="294" name="Google Shape;294;p30"/>
          <p:cNvSpPr txBox="1"/>
          <p:nvPr/>
        </p:nvSpPr>
        <p:spPr>
          <a:xfrm>
            <a:off x="481099" y="3379051"/>
            <a:ext cx="2226600" cy="849600"/>
          </a:xfrm>
          <a:prstGeom prst="rect">
            <a:avLst/>
          </a:prstGeom>
          <a:noFill/>
          <a:ln>
            <a:noFill/>
          </a:ln>
        </p:spPr>
        <p:txBody>
          <a:bodyPr anchorCtr="0" anchor="ctr" bIns="17775" lIns="17775" spcFirstLastPara="1" rIns="17775" wrap="square" tIns="17775">
            <a:noAutofit/>
          </a:bodyPr>
          <a:lstStyle/>
          <a:p>
            <a:pPr indent="0" lvl="0" marL="0" marR="0" rtl="0" algn="ctr">
              <a:lnSpc>
                <a:spcPct val="90000"/>
              </a:lnSpc>
              <a:spcBef>
                <a:spcPts val="0"/>
              </a:spcBef>
              <a:spcAft>
                <a:spcPts val="0"/>
              </a:spcAft>
              <a:buClr>
                <a:schemeClr val="dk1"/>
              </a:buClr>
              <a:buSzPts val="2800"/>
              <a:buFont typeface="Calibri"/>
              <a:buNone/>
            </a:pPr>
            <a:r>
              <a:rPr b="1" i="0" lang="es-CO" sz="2200" u="none" cap="none" strike="noStrike">
                <a:solidFill>
                  <a:schemeClr val="dk1"/>
                </a:solidFill>
                <a:latin typeface="Roboto"/>
                <a:ea typeface="Roboto"/>
                <a:cs typeface="Roboto"/>
                <a:sym typeface="Roboto"/>
              </a:rPr>
              <a:t>NORMATIVIDAD GENERAL</a:t>
            </a:r>
            <a:endParaRPr b="1" i="0" sz="2200" u="none" cap="none" strike="noStrike">
              <a:solidFill>
                <a:srgbClr val="000000"/>
              </a:solidFill>
              <a:latin typeface="Roboto"/>
              <a:ea typeface="Roboto"/>
              <a:cs typeface="Roboto"/>
              <a:sym typeface="Roboto"/>
            </a:endParaRPr>
          </a:p>
        </p:txBody>
      </p:sp>
      <p:sp>
        <p:nvSpPr>
          <p:cNvPr id="295" name="Google Shape;295;p30"/>
          <p:cNvSpPr/>
          <p:nvPr/>
        </p:nvSpPr>
        <p:spPr>
          <a:xfrm>
            <a:off x="3259858" y="1326831"/>
            <a:ext cx="8211300" cy="970500"/>
          </a:xfrm>
          <a:prstGeom prst="rect">
            <a:avLst/>
          </a:prstGeom>
          <a:solidFill>
            <a:srgbClr val="EFEFE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Roboto"/>
              <a:ea typeface="Roboto"/>
              <a:cs typeface="Roboto"/>
              <a:sym typeface="Roboto"/>
            </a:endParaRPr>
          </a:p>
        </p:txBody>
      </p:sp>
      <p:sp>
        <p:nvSpPr>
          <p:cNvPr id="296" name="Google Shape;296;p30"/>
          <p:cNvSpPr txBox="1"/>
          <p:nvPr/>
        </p:nvSpPr>
        <p:spPr>
          <a:xfrm>
            <a:off x="3379933" y="1385632"/>
            <a:ext cx="7864500" cy="849600"/>
          </a:xfrm>
          <a:prstGeom prst="rect">
            <a:avLst/>
          </a:prstGeom>
          <a:noFill/>
          <a:ln>
            <a:noFill/>
          </a:ln>
        </p:spPr>
        <p:txBody>
          <a:bodyPr anchorCtr="0" anchor="ctr" bIns="8875" lIns="8875" spcFirstLastPara="1" rIns="8875" wrap="square" tIns="8875">
            <a:noAutofit/>
          </a:bodyPr>
          <a:lstStyle/>
          <a:p>
            <a:pPr indent="0" lvl="0" marL="0" marR="0" rtl="0" algn="l">
              <a:lnSpc>
                <a:spcPct val="90000"/>
              </a:lnSpc>
              <a:spcBef>
                <a:spcPts val="0"/>
              </a:spcBef>
              <a:spcAft>
                <a:spcPts val="0"/>
              </a:spcAft>
              <a:buClr>
                <a:schemeClr val="dk1"/>
              </a:buClr>
              <a:buSzPts val="1400"/>
              <a:buFont typeface="Calibri"/>
              <a:buNone/>
            </a:pPr>
            <a:r>
              <a:rPr b="1" i="0" lang="es-CO" sz="1300" u="none" cap="none" strike="noStrike">
                <a:solidFill>
                  <a:schemeClr val="dk1"/>
                </a:solidFill>
                <a:latin typeface="Roboto"/>
                <a:ea typeface="Roboto"/>
                <a:cs typeface="Roboto"/>
                <a:sym typeface="Roboto"/>
              </a:rPr>
              <a:t>La Ley 1625 de 2013, asigna a las áreas metropolitanas, en su art 2</a:t>
            </a:r>
            <a:r>
              <a:rPr b="0" i="0" lang="es-CO" sz="1300" u="none" cap="none" strike="noStrike">
                <a:solidFill>
                  <a:schemeClr val="dk1"/>
                </a:solidFill>
                <a:latin typeface="Roboto"/>
                <a:ea typeface="Roboto"/>
                <a:cs typeface="Roboto"/>
                <a:sym typeface="Roboto"/>
              </a:rPr>
              <a:t>, “…programar y coordinar el desarrollo armónico, integrado y sustentable de los municipios que la conforman” y asigna funciones en el artículo 6 entre otras, para ejercer las funciones de autoridad ambiental en el perímetro urbano y de autoridad de transporte en su jurisdicción, así como la de formular y adoptar planes de desarrollo metropolitano.</a:t>
            </a:r>
            <a:endParaRPr b="1" i="0" sz="1300" u="none" cap="none" strike="noStrike">
              <a:solidFill>
                <a:srgbClr val="000000"/>
              </a:solidFill>
              <a:latin typeface="Roboto"/>
              <a:ea typeface="Roboto"/>
              <a:cs typeface="Roboto"/>
              <a:sym typeface="Roboto"/>
            </a:endParaRPr>
          </a:p>
        </p:txBody>
      </p:sp>
      <p:sp>
        <p:nvSpPr>
          <p:cNvPr id="297" name="Google Shape;297;p30"/>
          <p:cNvSpPr/>
          <p:nvPr/>
        </p:nvSpPr>
        <p:spPr>
          <a:xfrm>
            <a:off x="3259858" y="2379775"/>
            <a:ext cx="8211300" cy="1400100"/>
          </a:xfrm>
          <a:prstGeom prst="rect">
            <a:avLst/>
          </a:prstGeom>
          <a:solidFill>
            <a:srgbClr val="D9D9D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Roboto"/>
              <a:ea typeface="Roboto"/>
              <a:cs typeface="Roboto"/>
              <a:sym typeface="Roboto"/>
            </a:endParaRPr>
          </a:p>
        </p:txBody>
      </p:sp>
      <p:sp>
        <p:nvSpPr>
          <p:cNvPr id="298" name="Google Shape;298;p30"/>
          <p:cNvSpPr txBox="1"/>
          <p:nvPr/>
        </p:nvSpPr>
        <p:spPr>
          <a:xfrm>
            <a:off x="3379933" y="2460492"/>
            <a:ext cx="7980000" cy="1255200"/>
          </a:xfrm>
          <a:prstGeom prst="rect">
            <a:avLst/>
          </a:prstGeom>
          <a:noFill/>
          <a:ln>
            <a:noFill/>
          </a:ln>
        </p:spPr>
        <p:txBody>
          <a:bodyPr anchorCtr="0" anchor="ctr" bIns="8875" lIns="8875" spcFirstLastPara="1" rIns="8875" wrap="square" tIns="8875">
            <a:noAutofit/>
          </a:bodyPr>
          <a:lstStyle/>
          <a:p>
            <a:pPr indent="0" lvl="0" marL="0" marR="0" rtl="0" algn="l">
              <a:lnSpc>
                <a:spcPct val="90000"/>
              </a:lnSpc>
              <a:spcBef>
                <a:spcPts val="0"/>
              </a:spcBef>
              <a:spcAft>
                <a:spcPts val="0"/>
              </a:spcAft>
              <a:buClr>
                <a:schemeClr val="dk1"/>
              </a:buClr>
              <a:buSzPts val="1400"/>
              <a:buFont typeface="Calibri"/>
              <a:buNone/>
            </a:pPr>
            <a:r>
              <a:rPr b="1" i="0" lang="es-CO" sz="1300" u="none" cap="none" strike="noStrike">
                <a:solidFill>
                  <a:schemeClr val="dk1"/>
                </a:solidFill>
                <a:latin typeface="Roboto"/>
                <a:ea typeface="Roboto"/>
                <a:cs typeface="Roboto"/>
                <a:sym typeface="Roboto"/>
              </a:rPr>
              <a:t>La Política Nacional de Educación Ambiental (2002</a:t>
            </a:r>
            <a:r>
              <a:rPr b="0" i="0" lang="es-CO" sz="1300" u="none" cap="none" strike="noStrike">
                <a:solidFill>
                  <a:schemeClr val="dk1"/>
                </a:solidFill>
                <a:latin typeface="Roboto"/>
                <a:ea typeface="Roboto"/>
                <a:cs typeface="Roboto"/>
                <a:sym typeface="Roboto"/>
              </a:rPr>
              <a:t>), establece que desde una aproximación sistémica el problema ambiental se concibe “como un problema social que refleja un problema de una organización particular de la sociedad y una relación específica de esta organización con su entorno natural”, por ello es necesario aportar a la formación una visión integradora “que requiere del diálogo permanente entre todas las especialidades, todas las perspectivas y todos los puntos de vista. Es este dialogo en el que se dinamizan diversas aproximaciones que llevan a comprender la problemática ambiental como global y sistémica.” </a:t>
            </a:r>
            <a:endParaRPr b="1" i="0" sz="1300" u="none" cap="none" strike="noStrike">
              <a:solidFill>
                <a:srgbClr val="000000"/>
              </a:solidFill>
              <a:latin typeface="Roboto"/>
              <a:ea typeface="Roboto"/>
              <a:cs typeface="Roboto"/>
              <a:sym typeface="Roboto"/>
            </a:endParaRPr>
          </a:p>
        </p:txBody>
      </p:sp>
      <p:sp>
        <p:nvSpPr>
          <p:cNvPr id="299" name="Google Shape;299;p30"/>
          <p:cNvSpPr/>
          <p:nvPr/>
        </p:nvSpPr>
        <p:spPr>
          <a:xfrm>
            <a:off x="3259858" y="3861709"/>
            <a:ext cx="8211300" cy="1590300"/>
          </a:xfrm>
          <a:prstGeom prst="rect">
            <a:avLst/>
          </a:prstGeom>
          <a:solidFill>
            <a:srgbClr val="EFEFE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Roboto"/>
              <a:ea typeface="Roboto"/>
              <a:cs typeface="Roboto"/>
              <a:sym typeface="Roboto"/>
            </a:endParaRPr>
          </a:p>
        </p:txBody>
      </p:sp>
      <p:sp>
        <p:nvSpPr>
          <p:cNvPr id="300" name="Google Shape;300;p30"/>
          <p:cNvSpPr txBox="1"/>
          <p:nvPr/>
        </p:nvSpPr>
        <p:spPr>
          <a:xfrm>
            <a:off x="3379933" y="4241350"/>
            <a:ext cx="7864500" cy="1027500"/>
          </a:xfrm>
          <a:prstGeom prst="rect">
            <a:avLst/>
          </a:prstGeom>
          <a:noFill/>
          <a:ln>
            <a:noFill/>
          </a:ln>
        </p:spPr>
        <p:txBody>
          <a:bodyPr anchorCtr="0" anchor="ctr" bIns="8875" lIns="8875" spcFirstLastPara="1" rIns="8875" wrap="square" tIns="8875">
            <a:noAutofit/>
          </a:bodyPr>
          <a:lstStyle/>
          <a:p>
            <a:pPr indent="0" lvl="0" marL="0" marR="0" rtl="0" algn="l">
              <a:lnSpc>
                <a:spcPct val="90000"/>
              </a:lnSpc>
              <a:spcBef>
                <a:spcPts val="0"/>
              </a:spcBef>
              <a:spcAft>
                <a:spcPts val="0"/>
              </a:spcAft>
              <a:buClr>
                <a:schemeClr val="dk1"/>
              </a:buClr>
              <a:buSzPts val="1400"/>
              <a:buFont typeface="Calibri"/>
              <a:buNone/>
            </a:pPr>
            <a:r>
              <a:rPr b="1" i="0" lang="es-CO" sz="1300" u="none" cap="none" strike="noStrike">
                <a:solidFill>
                  <a:schemeClr val="dk1"/>
                </a:solidFill>
                <a:latin typeface="Roboto"/>
                <a:ea typeface="Roboto"/>
                <a:cs typeface="Roboto"/>
                <a:sym typeface="Roboto"/>
              </a:rPr>
              <a:t>Ley 1549 de 2012 “por medio de la cual se fortalece la institucionalización de la política nacional de educación ambiental y su incorporación efectiva en el desarrollo territorial”,  </a:t>
            </a:r>
            <a:r>
              <a:rPr b="0" i="0" lang="es-CO" sz="1300" u="none" cap="none" strike="noStrike">
                <a:solidFill>
                  <a:schemeClr val="dk1"/>
                </a:solidFill>
                <a:latin typeface="Roboto"/>
                <a:ea typeface="Roboto"/>
                <a:cs typeface="Roboto"/>
                <a:sym typeface="Roboto"/>
              </a:rPr>
              <a:t>con el fin de dinamizar el trabajo en red y sistémico que demandan las problemáticas medioambientales, ordena (art 5 y 6) poner en práctica desde el nivel territorial  el desarrollo de instrumentos técnico-políticos, que contextualicen la política y la adecúen a las necesidades de construcción de una cultura ambiental para el desarrollo sostenible; y promover la creación de estrategias de cooperación, que permitan viabilizar la instalación efectiva del tema en el territorio, entre otros.</a:t>
            </a:r>
            <a:endParaRPr b="0" i="0" sz="1300" u="none" cap="none" strike="noStrike">
              <a:solidFill>
                <a:schemeClr val="dk1"/>
              </a:solidFill>
              <a:latin typeface="Roboto"/>
              <a:ea typeface="Roboto"/>
              <a:cs typeface="Roboto"/>
              <a:sym typeface="Roboto"/>
            </a:endParaRPr>
          </a:p>
          <a:p>
            <a:pPr indent="0" lvl="0" marL="0" marR="0" rtl="0" algn="l">
              <a:lnSpc>
                <a:spcPct val="90000"/>
              </a:lnSpc>
              <a:spcBef>
                <a:spcPts val="0"/>
              </a:spcBef>
              <a:spcAft>
                <a:spcPts val="0"/>
              </a:spcAft>
              <a:buClr>
                <a:srgbClr val="000000"/>
              </a:buClr>
              <a:buSzPts val="1400"/>
              <a:buFont typeface="Calibri"/>
              <a:buNone/>
            </a:pPr>
            <a:r>
              <a:t/>
            </a:r>
            <a:endParaRPr b="1" i="0" sz="1300" u="none" cap="none" strike="noStrike">
              <a:solidFill>
                <a:srgbClr val="000000"/>
              </a:solidFill>
              <a:latin typeface="Roboto"/>
              <a:ea typeface="Roboto"/>
              <a:cs typeface="Roboto"/>
              <a:sym typeface="Roboto"/>
            </a:endParaRPr>
          </a:p>
        </p:txBody>
      </p:sp>
      <p:sp>
        <p:nvSpPr>
          <p:cNvPr id="301" name="Google Shape;301;p30"/>
          <p:cNvSpPr/>
          <p:nvPr/>
        </p:nvSpPr>
        <p:spPr>
          <a:xfrm>
            <a:off x="3259858" y="5530928"/>
            <a:ext cx="8211300" cy="817500"/>
          </a:xfrm>
          <a:prstGeom prst="rect">
            <a:avLst/>
          </a:prstGeom>
          <a:solidFill>
            <a:srgbClr val="D9D9D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Roboto"/>
              <a:ea typeface="Roboto"/>
              <a:cs typeface="Roboto"/>
              <a:sym typeface="Roboto"/>
            </a:endParaRPr>
          </a:p>
        </p:txBody>
      </p:sp>
      <p:sp>
        <p:nvSpPr>
          <p:cNvPr id="302" name="Google Shape;302;p30"/>
          <p:cNvSpPr txBox="1"/>
          <p:nvPr/>
        </p:nvSpPr>
        <p:spPr>
          <a:xfrm>
            <a:off x="3379933" y="5675650"/>
            <a:ext cx="7688400" cy="725400"/>
          </a:xfrm>
          <a:prstGeom prst="rect">
            <a:avLst/>
          </a:prstGeom>
          <a:noFill/>
          <a:ln>
            <a:noFill/>
          </a:ln>
        </p:spPr>
        <p:txBody>
          <a:bodyPr anchorCtr="0" anchor="ctr" bIns="8875" lIns="8875" spcFirstLastPara="1" rIns="8875" wrap="square" tIns="8875">
            <a:noAutofit/>
          </a:bodyPr>
          <a:lstStyle/>
          <a:p>
            <a:pPr indent="0" lvl="0" marL="0" marR="0" rtl="0" algn="l">
              <a:lnSpc>
                <a:spcPct val="90000"/>
              </a:lnSpc>
              <a:spcBef>
                <a:spcPts val="0"/>
              </a:spcBef>
              <a:spcAft>
                <a:spcPts val="0"/>
              </a:spcAft>
              <a:buClr>
                <a:schemeClr val="dk1"/>
              </a:buClr>
              <a:buSzPts val="1400"/>
              <a:buFont typeface="Calibri"/>
              <a:buNone/>
            </a:pPr>
            <a:r>
              <a:rPr b="1" i="0" lang="es-CO" sz="1300" u="none" cap="none" strike="noStrike">
                <a:solidFill>
                  <a:schemeClr val="dk1"/>
                </a:solidFill>
                <a:latin typeface="Roboto"/>
                <a:ea typeface="Roboto"/>
                <a:cs typeface="Roboto"/>
                <a:sym typeface="Roboto"/>
              </a:rPr>
              <a:t>Directivas 007 de 2007 y 001 de 2013 de la Procuraduría General de la Nación</a:t>
            </a:r>
            <a:r>
              <a:rPr b="0" i="0" lang="es-CO" sz="1300" u="none" cap="none" strike="noStrike">
                <a:solidFill>
                  <a:schemeClr val="dk1"/>
                </a:solidFill>
                <a:latin typeface="Roboto"/>
                <a:ea typeface="Roboto"/>
                <a:cs typeface="Roboto"/>
                <a:sym typeface="Roboto"/>
              </a:rPr>
              <a:t>.</a:t>
            </a:r>
            <a:endParaRPr b="0" i="0" sz="1300" u="none" cap="none" strike="noStrike">
              <a:solidFill>
                <a:schemeClr val="dk1"/>
              </a:solidFill>
              <a:latin typeface="Roboto"/>
              <a:ea typeface="Roboto"/>
              <a:cs typeface="Roboto"/>
              <a:sym typeface="Roboto"/>
            </a:endParaRPr>
          </a:p>
          <a:p>
            <a:pPr indent="0" lvl="0" marL="0" marR="0" rtl="0" algn="l">
              <a:lnSpc>
                <a:spcPct val="90000"/>
              </a:lnSpc>
              <a:spcBef>
                <a:spcPts val="490"/>
              </a:spcBef>
              <a:spcAft>
                <a:spcPts val="0"/>
              </a:spcAft>
              <a:buClr>
                <a:schemeClr val="dk1"/>
              </a:buClr>
              <a:buSzPts val="1400"/>
              <a:buFont typeface="Calibri"/>
              <a:buNone/>
            </a:pPr>
            <a:r>
              <a:rPr b="0" i="0" lang="es-CO" sz="1300" u="none" cap="none" strike="noStrike">
                <a:solidFill>
                  <a:schemeClr val="dk1"/>
                </a:solidFill>
                <a:latin typeface="Roboto"/>
                <a:ea typeface="Roboto"/>
                <a:cs typeface="Roboto"/>
                <a:sym typeface="Roboto"/>
              </a:rPr>
              <a:t>Cumplimiento en implementación de la Política Nacional de Educación Ambiental a autoridades ambientales y entes territoriales</a:t>
            </a:r>
            <a:endParaRPr b="0" i="0" sz="1300" u="none" cap="none" strike="noStrike">
              <a:solidFill>
                <a:schemeClr val="dk1"/>
              </a:solidFill>
              <a:latin typeface="Roboto"/>
              <a:ea typeface="Roboto"/>
              <a:cs typeface="Roboto"/>
              <a:sym typeface="Roboto"/>
            </a:endParaRPr>
          </a:p>
          <a:p>
            <a:pPr indent="0" lvl="0" marL="0" marR="0" rtl="0" algn="l">
              <a:lnSpc>
                <a:spcPct val="90000"/>
              </a:lnSpc>
              <a:spcBef>
                <a:spcPts val="0"/>
              </a:spcBef>
              <a:spcAft>
                <a:spcPts val="0"/>
              </a:spcAft>
              <a:buClr>
                <a:srgbClr val="000000"/>
              </a:buClr>
              <a:buSzPts val="1400"/>
              <a:buFont typeface="Calibri"/>
              <a:buNone/>
            </a:pPr>
            <a:r>
              <a:t/>
            </a:r>
            <a:endParaRPr b="1" i="0" sz="1300" u="none" cap="none" strike="noStrike">
              <a:solidFill>
                <a:srgbClr val="000000"/>
              </a:solidFill>
              <a:latin typeface="Roboto"/>
              <a:ea typeface="Roboto"/>
              <a:cs typeface="Roboto"/>
              <a:sym typeface="Roboto"/>
            </a:endParaRPr>
          </a:p>
        </p:txBody>
      </p:sp>
      <p:pic>
        <p:nvPicPr>
          <p:cNvPr id="303" name="Google Shape;303;p30"/>
          <p:cNvPicPr preferRelativeResize="0"/>
          <p:nvPr/>
        </p:nvPicPr>
        <p:blipFill rotWithShape="1">
          <a:blip r:embed="rId3">
            <a:alphaModFix/>
          </a:blip>
          <a:srcRect b="0" l="0" r="0" t="0"/>
          <a:stretch/>
        </p:blipFill>
        <p:spPr>
          <a:xfrm>
            <a:off x="11188825" y="5856025"/>
            <a:ext cx="814400" cy="814400"/>
          </a:xfrm>
          <a:prstGeom prst="rect">
            <a:avLst/>
          </a:prstGeom>
          <a:noFill/>
          <a:ln>
            <a:noFill/>
          </a:ln>
        </p:spPr>
      </p:pic>
      <p:sp>
        <p:nvSpPr>
          <p:cNvPr id="304" name="Google Shape;304;p30"/>
          <p:cNvSpPr/>
          <p:nvPr/>
        </p:nvSpPr>
        <p:spPr>
          <a:xfrm rot="5400000">
            <a:off x="332325" y="-84341"/>
            <a:ext cx="345000" cy="1002000"/>
          </a:xfrm>
          <a:prstGeom prst="round2SameRect">
            <a:avLst>
              <a:gd fmla="val 50000" name="adj1"/>
              <a:gd fmla="val 0" name="adj2"/>
            </a:avLst>
          </a:prstGeom>
          <a:solidFill>
            <a:srgbClr val="A6C257"/>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05" name="Google Shape;305;p30"/>
          <p:cNvSpPr txBox="1"/>
          <p:nvPr>
            <p:ph type="title"/>
          </p:nvPr>
        </p:nvSpPr>
        <p:spPr>
          <a:xfrm>
            <a:off x="623050" y="67731"/>
            <a:ext cx="9931200" cy="725400"/>
          </a:xfrm>
          <a:prstGeom prst="rect">
            <a:avLst/>
          </a:prstGeom>
          <a:noFill/>
          <a:ln>
            <a:noFill/>
          </a:ln>
        </p:spPr>
        <p:txBody>
          <a:bodyPr anchorCtr="0" anchor="ctr" bIns="45700" lIns="91425" spcFirstLastPara="1" rIns="91425" wrap="square" tIns="45700">
            <a:noAutofit/>
          </a:bodyPr>
          <a:lstStyle/>
          <a:p>
            <a:pPr indent="0" lvl="0" marL="0" marR="0" rtl="0" algn="l">
              <a:lnSpc>
                <a:spcPct val="90000"/>
              </a:lnSpc>
              <a:spcBef>
                <a:spcPts val="0"/>
              </a:spcBef>
              <a:spcAft>
                <a:spcPts val="0"/>
              </a:spcAft>
              <a:buClr>
                <a:schemeClr val="dk1"/>
              </a:buClr>
              <a:buSzPts val="2160"/>
              <a:buFont typeface="Calibri"/>
              <a:buNone/>
            </a:pPr>
            <a:r>
              <a:rPr b="0" i="0" lang="es-CO" sz="2160" u="none" cap="none" strike="noStrike">
                <a:solidFill>
                  <a:srgbClr val="FFFFFF"/>
                </a:solidFill>
                <a:latin typeface="Roboto"/>
                <a:ea typeface="Roboto"/>
                <a:cs typeface="Roboto"/>
                <a:sym typeface="Roboto"/>
              </a:rPr>
              <a:t>3.   </a:t>
            </a:r>
            <a:r>
              <a:rPr b="1" i="0" lang="es-CO" sz="2100" u="none" cap="none" strike="noStrike">
                <a:solidFill>
                  <a:srgbClr val="B1B555"/>
                </a:solidFill>
                <a:latin typeface="Roboto"/>
                <a:ea typeface="Roboto"/>
                <a:cs typeface="Roboto"/>
                <a:sym typeface="Roboto"/>
              </a:rPr>
              <a:t> </a:t>
            </a:r>
            <a:r>
              <a:rPr b="1" i="0" lang="es-CO" sz="2600" u="none" cap="none" strike="noStrike">
                <a:solidFill>
                  <a:srgbClr val="A6C257"/>
                </a:solidFill>
                <a:latin typeface="Roboto"/>
                <a:ea typeface="Roboto"/>
                <a:cs typeface="Roboto"/>
                <a:sym typeface="Roboto"/>
              </a:rPr>
              <a:t>FUNDAMENTOS NORMATIVOS DE LA ESCUELA</a:t>
            </a:r>
            <a:endParaRPr b="1" i="0" sz="2600" u="none" cap="none" strike="noStrike">
              <a:solidFill>
                <a:srgbClr val="A6C257"/>
              </a:solidFill>
              <a:latin typeface="Roboto"/>
              <a:ea typeface="Roboto"/>
              <a:cs typeface="Roboto"/>
              <a:sym typeface="Roboto"/>
            </a:endParaRPr>
          </a:p>
        </p:txBody>
      </p:sp>
    </p:spTree>
  </p:cSld>
  <p:clrMapOvr>
    <a:masterClrMapping/>
  </p:clrMapOvr>
  <p:transition spd="slow">
    <p:fade/>
  </p:transition>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09" name="Shape 309"/>
        <p:cNvGrpSpPr/>
        <p:nvPr/>
      </p:nvGrpSpPr>
      <p:grpSpPr>
        <a:xfrm>
          <a:off x="0" y="0"/>
          <a:ext cx="0" cy="0"/>
          <a:chOff x="0" y="0"/>
          <a:chExt cx="0" cy="0"/>
        </a:xfrm>
      </p:grpSpPr>
      <p:pic>
        <p:nvPicPr>
          <p:cNvPr id="310" name="Google Shape;310;p31"/>
          <p:cNvPicPr preferRelativeResize="0"/>
          <p:nvPr/>
        </p:nvPicPr>
        <p:blipFill rotWithShape="1">
          <a:blip r:embed="rId3">
            <a:alphaModFix/>
          </a:blip>
          <a:srcRect b="0" l="0" r="0" t="0"/>
          <a:stretch/>
        </p:blipFill>
        <p:spPr>
          <a:xfrm>
            <a:off x="11188825" y="5856025"/>
            <a:ext cx="814400" cy="814400"/>
          </a:xfrm>
          <a:prstGeom prst="rect">
            <a:avLst/>
          </a:prstGeom>
          <a:noFill/>
          <a:ln>
            <a:noFill/>
          </a:ln>
        </p:spPr>
      </p:pic>
      <p:sp>
        <p:nvSpPr>
          <p:cNvPr id="311" name="Google Shape;311;p31"/>
          <p:cNvSpPr txBox="1"/>
          <p:nvPr/>
        </p:nvSpPr>
        <p:spPr>
          <a:xfrm>
            <a:off x="653000" y="1291300"/>
            <a:ext cx="10984200" cy="2038200"/>
          </a:xfrm>
          <a:prstGeom prst="rect">
            <a:avLst/>
          </a:prstGeom>
          <a:noFill/>
          <a:ln>
            <a:noFill/>
          </a:ln>
        </p:spPr>
        <p:txBody>
          <a:bodyPr anchorCtr="0" anchor="t" bIns="45700" lIns="91425" spcFirstLastPara="1" rIns="91425" wrap="square" tIns="45700">
            <a:noAutofit/>
          </a:bodyPr>
          <a:lstStyle/>
          <a:p>
            <a:pPr indent="0" lvl="0" marL="0" marR="0" rtl="0" algn="just">
              <a:lnSpc>
                <a:spcPct val="100000"/>
              </a:lnSpc>
              <a:spcBef>
                <a:spcPts val="0"/>
              </a:spcBef>
              <a:spcAft>
                <a:spcPts val="0"/>
              </a:spcAft>
              <a:buClr>
                <a:srgbClr val="000000"/>
              </a:buClr>
              <a:buSzPts val="1700"/>
              <a:buFont typeface="Arial"/>
              <a:buNone/>
            </a:pPr>
            <a:r>
              <a:rPr b="0" i="0" lang="es-CO" sz="1700" u="none" cap="none" strike="noStrike">
                <a:solidFill>
                  <a:srgbClr val="000000"/>
                </a:solidFill>
                <a:latin typeface="Roboto"/>
                <a:ea typeface="Roboto"/>
                <a:cs typeface="Roboto"/>
                <a:sym typeface="Roboto"/>
              </a:rPr>
              <a:t>“La limitación de los conocimientos sobre la ecología y la resiliencia urbanas representa una dificultad importante y frena el proceso de cambio y el intercambio de información, que son esenciales para la resiliencia. Los encargados de la formulación de políticas y los profesionales a menudo no tienen una comprensión adecuada de los principios del pensamiento sistémico y carecen de un conocimiento detallado de las características específicas del contexto local, por ejemplo, la vulnerabilidad de la infraestructura, el entorno construido, la identidad cultural, la cohesión social, y las corrientes y la dependencia de recursos. Los límites de la capacidad también retrasan el progreso.” Documento de Política 8, Habitat III (p. 12). Ver numerales 50 y 51.</a:t>
            </a:r>
            <a:endParaRPr b="0" i="0" sz="1700" u="none" cap="none" strike="noStrike">
              <a:solidFill>
                <a:srgbClr val="000000"/>
              </a:solidFill>
              <a:latin typeface="Roboto"/>
              <a:ea typeface="Roboto"/>
              <a:cs typeface="Roboto"/>
              <a:sym typeface="Roboto"/>
            </a:endParaRPr>
          </a:p>
        </p:txBody>
      </p:sp>
      <p:sp>
        <p:nvSpPr>
          <p:cNvPr id="312" name="Google Shape;312;p31"/>
          <p:cNvSpPr txBox="1"/>
          <p:nvPr/>
        </p:nvSpPr>
        <p:spPr>
          <a:xfrm>
            <a:off x="623888" y="806450"/>
            <a:ext cx="10531500" cy="420600"/>
          </a:xfrm>
          <a:prstGeom prst="rect">
            <a:avLst/>
          </a:prstGeom>
          <a:noFill/>
          <a:ln>
            <a:noFill/>
          </a:ln>
        </p:spPr>
        <p:txBody>
          <a:bodyPr anchorCtr="0" anchor="t" bIns="45700" lIns="91425" spcFirstLastPara="1" rIns="91425" wrap="square" tIns="45700">
            <a:noAutofit/>
          </a:bodyPr>
          <a:lstStyle/>
          <a:p>
            <a:pPr indent="0" lvl="0" marL="0" marR="0" rtl="0" algn="l">
              <a:lnSpc>
                <a:spcPct val="90000"/>
              </a:lnSpc>
              <a:spcBef>
                <a:spcPts val="0"/>
              </a:spcBef>
              <a:spcAft>
                <a:spcPts val="0"/>
              </a:spcAft>
              <a:buClr>
                <a:srgbClr val="000000"/>
              </a:buClr>
              <a:buSzPts val="2100"/>
              <a:buFont typeface="Arial"/>
              <a:buNone/>
            </a:pPr>
            <a:r>
              <a:rPr b="1" i="0" lang="es-CO" sz="2100" u="none" cap="none" strike="noStrike">
                <a:solidFill>
                  <a:srgbClr val="000000"/>
                </a:solidFill>
                <a:latin typeface="Roboto"/>
                <a:ea typeface="Roboto"/>
                <a:cs typeface="Roboto"/>
                <a:sym typeface="Roboto"/>
              </a:rPr>
              <a:t>HABITAT III CONOCIMIENTOS Y CAPACIDAD </a:t>
            </a:r>
            <a:endParaRPr b="1" i="0" sz="2100" u="none" cap="none" strike="noStrike">
              <a:solidFill>
                <a:srgbClr val="000000"/>
              </a:solidFill>
              <a:latin typeface="Roboto"/>
              <a:ea typeface="Roboto"/>
              <a:cs typeface="Roboto"/>
              <a:sym typeface="Roboto"/>
            </a:endParaRPr>
          </a:p>
        </p:txBody>
      </p:sp>
      <p:sp>
        <p:nvSpPr>
          <p:cNvPr id="313" name="Google Shape;313;p31"/>
          <p:cNvSpPr txBox="1"/>
          <p:nvPr/>
        </p:nvSpPr>
        <p:spPr>
          <a:xfrm>
            <a:off x="285772" y="2948625"/>
            <a:ext cx="10199100" cy="2578800"/>
          </a:xfrm>
          <a:prstGeom prst="rect">
            <a:avLst/>
          </a:prstGeom>
          <a:noFill/>
          <a:ln>
            <a:noFill/>
          </a:ln>
        </p:spPr>
        <p:txBody>
          <a:bodyPr anchorCtr="0" anchor="t" bIns="45700" lIns="91425" spcFirstLastPara="1" rIns="91425" wrap="square" tIns="45700">
            <a:noAutofit/>
          </a:bodyPr>
          <a:lstStyle/>
          <a:p>
            <a:pPr indent="0" lvl="0" marL="0" marR="0" rtl="0" algn="just">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Roboto"/>
              <a:ea typeface="Roboto"/>
              <a:cs typeface="Roboto"/>
              <a:sym typeface="Roboto"/>
            </a:endParaRPr>
          </a:p>
          <a:p>
            <a:pPr indent="-339725" lvl="0" marL="342900" marR="0" rtl="0" algn="just">
              <a:lnSpc>
                <a:spcPct val="100000"/>
              </a:lnSpc>
              <a:spcBef>
                <a:spcPts val="1000"/>
              </a:spcBef>
              <a:spcAft>
                <a:spcPts val="0"/>
              </a:spcAft>
              <a:buClr>
                <a:schemeClr val="dk1"/>
              </a:buClr>
              <a:buSzPts val="1800"/>
              <a:buFont typeface="Roboto"/>
              <a:buChar char="✔"/>
            </a:pPr>
            <a:r>
              <a:rPr b="0" i="0" lang="es-CO" sz="1800" u="none" cap="none" strike="noStrike">
                <a:solidFill>
                  <a:schemeClr val="dk1"/>
                </a:solidFill>
                <a:latin typeface="Roboto"/>
                <a:ea typeface="Roboto"/>
                <a:cs typeface="Roboto"/>
                <a:sym typeface="Roboto"/>
              </a:rPr>
              <a:t>Optimizar la capacidad de la población con respecto a la ecología y la resiliencia urbanas, mediante el desarrollo de los conocimientos, las experiencias y las aptitudes.</a:t>
            </a:r>
            <a:endParaRPr b="0" i="0" sz="1800" u="none" cap="none" strike="noStrike">
              <a:solidFill>
                <a:schemeClr val="dk1"/>
              </a:solidFill>
              <a:latin typeface="Roboto"/>
              <a:ea typeface="Roboto"/>
              <a:cs typeface="Roboto"/>
              <a:sym typeface="Roboto"/>
            </a:endParaRPr>
          </a:p>
          <a:p>
            <a:pPr indent="-339725" lvl="0" marL="342900" marR="0" rtl="0" algn="just">
              <a:lnSpc>
                <a:spcPct val="100000"/>
              </a:lnSpc>
              <a:spcBef>
                <a:spcPts val="1000"/>
              </a:spcBef>
              <a:spcAft>
                <a:spcPts val="0"/>
              </a:spcAft>
              <a:buClr>
                <a:schemeClr val="dk1"/>
              </a:buClr>
              <a:buSzPts val="1800"/>
              <a:buFont typeface="Roboto"/>
              <a:buChar char="✔"/>
            </a:pPr>
            <a:r>
              <a:rPr b="0" i="0" lang="es-CO" sz="1800" u="none" cap="none" strike="noStrike">
                <a:solidFill>
                  <a:schemeClr val="dk1"/>
                </a:solidFill>
                <a:latin typeface="Roboto"/>
                <a:ea typeface="Roboto"/>
                <a:cs typeface="Roboto"/>
                <a:sym typeface="Roboto"/>
              </a:rPr>
              <a:t>Crear vías para fomentar cambios por medio de la interacción entre los investigadores y los encargados de la adopción de decisiones.</a:t>
            </a:r>
            <a:endParaRPr b="0" i="0" sz="1800" u="none" cap="none" strike="noStrike">
              <a:solidFill>
                <a:schemeClr val="dk1"/>
              </a:solidFill>
              <a:latin typeface="Roboto"/>
              <a:ea typeface="Roboto"/>
              <a:cs typeface="Roboto"/>
              <a:sym typeface="Roboto"/>
            </a:endParaRPr>
          </a:p>
          <a:p>
            <a:pPr indent="-339725" lvl="0" marL="342900" marR="0" rtl="0" algn="just">
              <a:lnSpc>
                <a:spcPct val="100000"/>
              </a:lnSpc>
              <a:spcBef>
                <a:spcPts val="1000"/>
              </a:spcBef>
              <a:spcAft>
                <a:spcPts val="0"/>
              </a:spcAft>
              <a:buClr>
                <a:schemeClr val="dk1"/>
              </a:buClr>
              <a:buSzPts val="1800"/>
              <a:buFont typeface="Roboto"/>
              <a:buChar char="✔"/>
            </a:pPr>
            <a:r>
              <a:rPr b="0" i="0" lang="es-CO" sz="1800" u="none" cap="none" strike="noStrike">
                <a:solidFill>
                  <a:schemeClr val="dk1"/>
                </a:solidFill>
                <a:latin typeface="Roboto"/>
                <a:ea typeface="Roboto"/>
                <a:cs typeface="Roboto"/>
                <a:sym typeface="Roboto"/>
              </a:rPr>
              <a:t>Promover la investigación y la recopilación y el análisis de datos sobre los ecosistemas urbanos y la resiliencia; utilizar el software de código abierto para captar y beneficiarse de nuevos medios de recopilación de datos.</a:t>
            </a:r>
            <a:endParaRPr b="0" i="0" sz="1800" u="none" cap="none" strike="noStrike">
              <a:solidFill>
                <a:schemeClr val="dk1"/>
              </a:solidFill>
              <a:latin typeface="Roboto"/>
              <a:ea typeface="Roboto"/>
              <a:cs typeface="Roboto"/>
              <a:sym typeface="Roboto"/>
            </a:endParaRPr>
          </a:p>
          <a:p>
            <a:pPr indent="-339725" lvl="0" marL="342900" marR="0" rtl="0" algn="just">
              <a:lnSpc>
                <a:spcPct val="100000"/>
              </a:lnSpc>
              <a:spcBef>
                <a:spcPts val="1000"/>
              </a:spcBef>
              <a:spcAft>
                <a:spcPts val="0"/>
              </a:spcAft>
              <a:buClr>
                <a:schemeClr val="dk1"/>
              </a:buClr>
              <a:buSzPts val="1800"/>
              <a:buFont typeface="Roboto"/>
              <a:buChar char="✔"/>
            </a:pPr>
            <a:r>
              <a:rPr b="0" i="0" lang="es-CO" sz="1800" u="none" cap="none" strike="noStrike">
                <a:solidFill>
                  <a:schemeClr val="dk1"/>
                </a:solidFill>
                <a:latin typeface="Roboto"/>
                <a:ea typeface="Roboto"/>
                <a:cs typeface="Roboto"/>
                <a:sym typeface="Roboto"/>
              </a:rPr>
              <a:t>Integrar la información sobre la ecología y la resiliencia urbanas en el sistema educativo, desde la enseñanza primaria hasta la educación permanente.</a:t>
            </a:r>
            <a:endParaRPr b="0" i="0" sz="1800" u="none" cap="none" strike="noStrike">
              <a:solidFill>
                <a:srgbClr val="000000"/>
              </a:solidFill>
              <a:latin typeface="Roboto"/>
              <a:ea typeface="Roboto"/>
              <a:cs typeface="Roboto"/>
              <a:sym typeface="Roboto"/>
            </a:endParaRPr>
          </a:p>
        </p:txBody>
      </p:sp>
      <p:sp>
        <p:nvSpPr>
          <p:cNvPr id="314" name="Google Shape;314;p31"/>
          <p:cNvSpPr/>
          <p:nvPr/>
        </p:nvSpPr>
        <p:spPr>
          <a:xfrm rot="5400000">
            <a:off x="332325" y="-84341"/>
            <a:ext cx="345000" cy="1002000"/>
          </a:xfrm>
          <a:prstGeom prst="round2SameRect">
            <a:avLst>
              <a:gd fmla="val 50000" name="adj1"/>
              <a:gd fmla="val 0" name="adj2"/>
            </a:avLst>
          </a:prstGeom>
          <a:solidFill>
            <a:srgbClr val="B1B55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15" name="Google Shape;315;p31"/>
          <p:cNvSpPr txBox="1"/>
          <p:nvPr>
            <p:ph type="title"/>
          </p:nvPr>
        </p:nvSpPr>
        <p:spPr>
          <a:xfrm>
            <a:off x="623050" y="67731"/>
            <a:ext cx="9931200" cy="725400"/>
          </a:xfrm>
          <a:prstGeom prst="rect">
            <a:avLst/>
          </a:prstGeom>
          <a:noFill/>
          <a:ln>
            <a:noFill/>
          </a:ln>
        </p:spPr>
        <p:txBody>
          <a:bodyPr anchorCtr="0" anchor="ctr" bIns="45700" lIns="91425" spcFirstLastPara="1" rIns="91425" wrap="square" tIns="45700">
            <a:noAutofit/>
          </a:bodyPr>
          <a:lstStyle/>
          <a:p>
            <a:pPr indent="0" lvl="0" marL="0" marR="0" rtl="0" algn="l">
              <a:lnSpc>
                <a:spcPct val="90000"/>
              </a:lnSpc>
              <a:spcBef>
                <a:spcPts val="0"/>
              </a:spcBef>
              <a:spcAft>
                <a:spcPts val="0"/>
              </a:spcAft>
              <a:buClr>
                <a:schemeClr val="dk1"/>
              </a:buClr>
              <a:buSzPts val="2160"/>
              <a:buFont typeface="Calibri"/>
              <a:buNone/>
            </a:pPr>
            <a:r>
              <a:rPr b="0" i="0" lang="es-CO" sz="2160" u="none" cap="none" strike="noStrike">
                <a:solidFill>
                  <a:srgbClr val="FFFFFF"/>
                </a:solidFill>
                <a:latin typeface="Roboto"/>
                <a:ea typeface="Roboto"/>
                <a:cs typeface="Roboto"/>
                <a:sym typeface="Roboto"/>
              </a:rPr>
              <a:t>4.   </a:t>
            </a:r>
            <a:r>
              <a:rPr b="1" i="0" lang="es-CO" sz="2100" u="none" cap="none" strike="noStrike">
                <a:solidFill>
                  <a:srgbClr val="B1B555"/>
                </a:solidFill>
                <a:latin typeface="Roboto"/>
                <a:ea typeface="Roboto"/>
                <a:cs typeface="Roboto"/>
                <a:sym typeface="Roboto"/>
              </a:rPr>
              <a:t> </a:t>
            </a:r>
            <a:r>
              <a:rPr b="1" i="0" lang="es-CO" sz="2600" u="none" cap="none" strike="noStrike">
                <a:solidFill>
                  <a:srgbClr val="B1B555"/>
                </a:solidFill>
                <a:latin typeface="Roboto"/>
                <a:ea typeface="Roboto"/>
                <a:cs typeface="Roboto"/>
                <a:sym typeface="Roboto"/>
              </a:rPr>
              <a:t>PARA QUÉ UNA ESCUELA DE ECOLOGÍA URBANA</a:t>
            </a:r>
            <a:endParaRPr b="1" i="0" sz="2600" u="none" cap="none" strike="noStrike">
              <a:solidFill>
                <a:srgbClr val="B1B555"/>
              </a:solidFill>
              <a:latin typeface="Roboto"/>
              <a:ea typeface="Roboto"/>
              <a:cs typeface="Roboto"/>
              <a:sym typeface="Roboto"/>
            </a:endParaRPr>
          </a:p>
        </p:txBody>
      </p:sp>
    </p:spTree>
  </p:cSld>
  <p:clrMapOvr>
    <a:masterClrMapping/>
  </p:clrMapOvr>
  <p:transition spd="slow">
    <p:fade/>
  </p:transition>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19" name="Shape 319"/>
        <p:cNvGrpSpPr/>
        <p:nvPr/>
      </p:nvGrpSpPr>
      <p:grpSpPr>
        <a:xfrm>
          <a:off x="0" y="0"/>
          <a:ext cx="0" cy="0"/>
          <a:chOff x="0" y="0"/>
          <a:chExt cx="0" cy="0"/>
        </a:xfrm>
      </p:grpSpPr>
      <p:sp>
        <p:nvSpPr>
          <p:cNvPr id="320" name="Google Shape;320;p32"/>
          <p:cNvSpPr txBox="1"/>
          <p:nvPr>
            <p:ph type="title"/>
          </p:nvPr>
        </p:nvSpPr>
        <p:spPr>
          <a:xfrm>
            <a:off x="733425" y="644400"/>
            <a:ext cx="9141000" cy="460500"/>
          </a:xfrm>
          <a:prstGeom prst="rect">
            <a:avLst/>
          </a:prstGeom>
          <a:noFill/>
          <a:ln>
            <a:noFill/>
          </a:ln>
        </p:spPr>
        <p:txBody>
          <a:bodyPr anchorCtr="0" anchor="ctr" bIns="45700" lIns="91425" spcFirstLastPara="1" rIns="91425" wrap="square" tIns="45700">
            <a:noAutofit/>
          </a:bodyPr>
          <a:lstStyle/>
          <a:p>
            <a:pPr indent="0" lvl="0" marL="0" marR="0" rtl="0" algn="l">
              <a:lnSpc>
                <a:spcPct val="90000"/>
              </a:lnSpc>
              <a:spcBef>
                <a:spcPts val="0"/>
              </a:spcBef>
              <a:spcAft>
                <a:spcPts val="0"/>
              </a:spcAft>
              <a:buClr>
                <a:schemeClr val="lt1"/>
              </a:buClr>
              <a:buSzPts val="2800"/>
              <a:buFont typeface="Calibri"/>
              <a:buNone/>
            </a:pPr>
            <a:r>
              <a:rPr b="1" i="0" lang="es-CO" sz="2800" u="none" cap="none" strike="noStrike">
                <a:solidFill>
                  <a:srgbClr val="A6C257"/>
                </a:solidFill>
                <a:latin typeface="Roboto"/>
                <a:ea typeface="Roboto"/>
                <a:cs typeface="Roboto"/>
                <a:sym typeface="Roboto"/>
              </a:rPr>
              <a:t>OBJETIVOS DE LA ESCUELA DE ECOLOGÍA URBANA </a:t>
            </a:r>
            <a:endParaRPr b="1" i="0" sz="2800" u="none" cap="none" strike="noStrike">
              <a:solidFill>
                <a:srgbClr val="A6C257"/>
              </a:solidFill>
              <a:latin typeface="Roboto"/>
              <a:ea typeface="Roboto"/>
              <a:cs typeface="Roboto"/>
              <a:sym typeface="Roboto"/>
            </a:endParaRPr>
          </a:p>
        </p:txBody>
      </p:sp>
      <p:sp>
        <p:nvSpPr>
          <p:cNvPr id="321" name="Google Shape;321;p32"/>
          <p:cNvSpPr txBox="1"/>
          <p:nvPr/>
        </p:nvSpPr>
        <p:spPr>
          <a:xfrm>
            <a:off x="733850" y="1694650"/>
            <a:ext cx="10263900" cy="3078300"/>
          </a:xfrm>
          <a:prstGeom prst="rect">
            <a:avLst/>
          </a:prstGeom>
          <a:noFill/>
          <a:ln>
            <a:noFill/>
          </a:ln>
        </p:spPr>
        <p:txBody>
          <a:bodyPr anchorCtr="0" anchor="t" bIns="45700" lIns="91425" spcFirstLastPara="1" rIns="91425" wrap="square" tIns="45700">
            <a:noAutofit/>
          </a:bodyPr>
          <a:lstStyle/>
          <a:p>
            <a:pPr indent="0" lvl="0" marL="0" marR="0" rtl="0" algn="just">
              <a:lnSpc>
                <a:spcPct val="120000"/>
              </a:lnSpc>
              <a:spcBef>
                <a:spcPts val="0"/>
              </a:spcBef>
              <a:spcAft>
                <a:spcPts val="0"/>
              </a:spcAft>
              <a:buClr>
                <a:srgbClr val="000000"/>
              </a:buClr>
              <a:buSzPts val="2500"/>
              <a:buFont typeface="Arial"/>
              <a:buNone/>
            </a:pPr>
            <a:r>
              <a:rPr b="1" i="0" lang="es-CO" sz="2500" u="none" cap="none" strike="noStrike">
                <a:solidFill>
                  <a:schemeClr val="dk1"/>
                </a:solidFill>
                <a:latin typeface="Roboto"/>
                <a:ea typeface="Roboto"/>
                <a:cs typeface="Roboto"/>
                <a:sym typeface="Roboto"/>
              </a:rPr>
              <a:t>Escuela de Ecología Urbana:</a:t>
            </a:r>
            <a:r>
              <a:rPr b="0" i="0" lang="es-CO" sz="2500" u="none" cap="none" strike="noStrike">
                <a:solidFill>
                  <a:schemeClr val="dk1"/>
                </a:solidFill>
                <a:latin typeface="Roboto"/>
                <a:ea typeface="Roboto"/>
                <a:cs typeface="Roboto"/>
                <a:sym typeface="Roboto"/>
              </a:rPr>
              <a:t> la Escuela de Ecología Urbana es una instancia que busca articular la cooperación de inteligencia y conocimiento de los diversos actores que la conformen, para el desarrollo sustentable del Área Metropolitana del Valle de Aburrá, y como un espacio académico para el fortalecimiento de las capacidades ciudadanas e institucionales que ello requiere, en el marco de una gobernanza fortalecida.</a:t>
            </a:r>
            <a:endParaRPr b="0" i="0" sz="2500" u="none" cap="none" strike="noStrike">
              <a:solidFill>
                <a:srgbClr val="000000"/>
              </a:solidFill>
              <a:latin typeface="Roboto"/>
              <a:ea typeface="Roboto"/>
              <a:cs typeface="Roboto"/>
              <a:sym typeface="Roboto"/>
            </a:endParaRPr>
          </a:p>
          <a:p>
            <a:pPr indent="0" lvl="0" marL="0" marR="0" rtl="0" algn="just">
              <a:lnSpc>
                <a:spcPct val="120000"/>
              </a:lnSpc>
              <a:spcBef>
                <a:spcPts val="0"/>
              </a:spcBef>
              <a:spcAft>
                <a:spcPts val="0"/>
              </a:spcAft>
              <a:buClr>
                <a:srgbClr val="000000"/>
              </a:buClr>
              <a:buSzPts val="2500"/>
              <a:buFont typeface="Arial"/>
              <a:buNone/>
            </a:pPr>
            <a:r>
              <a:t/>
            </a:r>
            <a:endParaRPr b="0" i="0" sz="2500" u="none" cap="none" strike="noStrike">
              <a:solidFill>
                <a:schemeClr val="dk1"/>
              </a:solidFill>
              <a:latin typeface="Roboto"/>
              <a:ea typeface="Roboto"/>
              <a:cs typeface="Roboto"/>
              <a:sym typeface="Roboto"/>
            </a:endParaRPr>
          </a:p>
        </p:txBody>
      </p:sp>
      <p:pic>
        <p:nvPicPr>
          <p:cNvPr id="322" name="Google Shape;322;p32"/>
          <p:cNvPicPr preferRelativeResize="0"/>
          <p:nvPr/>
        </p:nvPicPr>
        <p:blipFill rotWithShape="1">
          <a:blip r:embed="rId3">
            <a:alphaModFix/>
          </a:blip>
          <a:srcRect b="0" l="0" r="0" t="0"/>
          <a:stretch/>
        </p:blipFill>
        <p:spPr>
          <a:xfrm>
            <a:off x="11188825" y="5856025"/>
            <a:ext cx="814400" cy="814400"/>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55" name="Shape 55"/>
        <p:cNvGrpSpPr/>
        <p:nvPr/>
      </p:nvGrpSpPr>
      <p:grpSpPr>
        <a:xfrm>
          <a:off x="0" y="0"/>
          <a:ext cx="0" cy="0"/>
          <a:chOff x="0" y="0"/>
          <a:chExt cx="0" cy="0"/>
        </a:xfrm>
      </p:grpSpPr>
      <p:sp>
        <p:nvSpPr>
          <p:cNvPr id="56" name="Google Shape;56;p15"/>
          <p:cNvSpPr txBox="1"/>
          <p:nvPr>
            <p:ph idx="1" type="body"/>
          </p:nvPr>
        </p:nvSpPr>
        <p:spPr>
          <a:xfrm>
            <a:off x="2005800" y="2048050"/>
            <a:ext cx="6824400" cy="3807900"/>
          </a:xfrm>
          <a:prstGeom prst="rect">
            <a:avLst/>
          </a:prstGeom>
          <a:noFill/>
          <a:ln>
            <a:noFill/>
          </a:ln>
        </p:spPr>
        <p:txBody>
          <a:bodyPr anchorCtr="0" anchor="t" bIns="45700" lIns="91425" spcFirstLastPara="1" rIns="91425" wrap="square" tIns="45700">
            <a:noAutofit/>
          </a:bodyPr>
          <a:lstStyle/>
          <a:p>
            <a:pPr indent="0" lvl="0" marL="0" marR="0" rtl="0" algn="l">
              <a:lnSpc>
                <a:spcPct val="115000"/>
              </a:lnSpc>
              <a:spcBef>
                <a:spcPts val="0"/>
              </a:spcBef>
              <a:spcAft>
                <a:spcPts val="0"/>
              </a:spcAft>
              <a:buClr>
                <a:schemeClr val="dk1"/>
              </a:buClr>
              <a:buSzPts val="1600"/>
              <a:buFont typeface="Arial"/>
              <a:buNone/>
            </a:pPr>
            <a:r>
              <a:t/>
            </a:r>
            <a:endParaRPr b="0" i="0" sz="2300" u="none" cap="none" strike="noStrike">
              <a:solidFill>
                <a:srgbClr val="000000"/>
              </a:solidFill>
              <a:latin typeface="Roboto"/>
              <a:ea typeface="Roboto"/>
              <a:cs typeface="Roboto"/>
              <a:sym typeface="Roboto"/>
            </a:endParaRPr>
          </a:p>
          <a:p>
            <a:pPr indent="-342900" lvl="0" marL="342900" marR="0" rtl="0" algn="l">
              <a:lnSpc>
                <a:spcPct val="115000"/>
              </a:lnSpc>
              <a:spcBef>
                <a:spcPts val="1000"/>
              </a:spcBef>
              <a:spcAft>
                <a:spcPts val="0"/>
              </a:spcAft>
              <a:buClr>
                <a:schemeClr val="dk1"/>
              </a:buClr>
              <a:buSzPts val="2300"/>
              <a:buFont typeface="Roboto"/>
              <a:buAutoNum type="arabicPeriod"/>
            </a:pPr>
            <a:r>
              <a:rPr b="0" i="0" lang="es-CO" sz="2300" u="none" cap="none" strike="noStrike">
                <a:solidFill>
                  <a:srgbClr val="000000"/>
                </a:solidFill>
                <a:latin typeface="Roboto"/>
                <a:ea typeface="Roboto"/>
                <a:cs typeface="Roboto"/>
                <a:sym typeface="Roboto"/>
              </a:rPr>
              <a:t>Por qué es necesario hablar de Ecología Urbana</a:t>
            </a:r>
            <a:endParaRPr b="0" i="0" sz="2300" u="none" cap="none" strike="noStrike">
              <a:solidFill>
                <a:srgbClr val="000000"/>
              </a:solidFill>
              <a:latin typeface="Roboto"/>
              <a:ea typeface="Roboto"/>
              <a:cs typeface="Roboto"/>
              <a:sym typeface="Roboto"/>
            </a:endParaRPr>
          </a:p>
          <a:p>
            <a:pPr indent="-342900" lvl="0" marL="342900" marR="0" rtl="0" algn="l">
              <a:lnSpc>
                <a:spcPct val="115000"/>
              </a:lnSpc>
              <a:spcBef>
                <a:spcPts val="1000"/>
              </a:spcBef>
              <a:spcAft>
                <a:spcPts val="0"/>
              </a:spcAft>
              <a:buClr>
                <a:schemeClr val="dk1"/>
              </a:buClr>
              <a:buSzPts val="2300"/>
              <a:buFont typeface="Roboto"/>
              <a:buAutoNum type="arabicPeriod"/>
            </a:pPr>
            <a:r>
              <a:rPr b="0" i="0" lang="es-CO" sz="2300" u="none" cap="none" strike="noStrike">
                <a:solidFill>
                  <a:srgbClr val="000000"/>
                </a:solidFill>
                <a:latin typeface="Roboto"/>
                <a:ea typeface="Roboto"/>
                <a:cs typeface="Roboto"/>
                <a:sym typeface="Roboto"/>
              </a:rPr>
              <a:t>Contexto internacional</a:t>
            </a:r>
            <a:endParaRPr b="0" i="0" sz="2300" u="none" cap="none" strike="noStrike">
              <a:solidFill>
                <a:srgbClr val="000000"/>
              </a:solidFill>
              <a:latin typeface="Roboto"/>
              <a:ea typeface="Roboto"/>
              <a:cs typeface="Roboto"/>
              <a:sym typeface="Roboto"/>
            </a:endParaRPr>
          </a:p>
          <a:p>
            <a:pPr indent="-342900" lvl="0" marL="342900" marR="0" rtl="0" algn="l">
              <a:lnSpc>
                <a:spcPct val="115000"/>
              </a:lnSpc>
              <a:spcBef>
                <a:spcPts val="1000"/>
              </a:spcBef>
              <a:spcAft>
                <a:spcPts val="0"/>
              </a:spcAft>
              <a:buClr>
                <a:schemeClr val="dk1"/>
              </a:buClr>
              <a:buSzPts val="2300"/>
              <a:buFont typeface="Roboto"/>
              <a:buAutoNum type="arabicPeriod"/>
            </a:pPr>
            <a:r>
              <a:rPr b="0" i="0" lang="es-CO" sz="2300" u="none" cap="none" strike="noStrike">
                <a:solidFill>
                  <a:srgbClr val="000000"/>
                </a:solidFill>
                <a:latin typeface="Roboto"/>
                <a:ea typeface="Roboto"/>
                <a:cs typeface="Roboto"/>
                <a:sym typeface="Roboto"/>
              </a:rPr>
              <a:t>Fundamentos normativos de la Escuela </a:t>
            </a:r>
            <a:endParaRPr b="0" i="0" sz="2300" u="none" cap="none" strike="noStrike">
              <a:solidFill>
                <a:srgbClr val="000000"/>
              </a:solidFill>
              <a:latin typeface="Roboto"/>
              <a:ea typeface="Roboto"/>
              <a:cs typeface="Roboto"/>
              <a:sym typeface="Roboto"/>
            </a:endParaRPr>
          </a:p>
          <a:p>
            <a:pPr indent="-342900" lvl="0" marL="342900" marR="0" rtl="0" algn="l">
              <a:lnSpc>
                <a:spcPct val="115000"/>
              </a:lnSpc>
              <a:spcBef>
                <a:spcPts val="1000"/>
              </a:spcBef>
              <a:spcAft>
                <a:spcPts val="0"/>
              </a:spcAft>
              <a:buClr>
                <a:schemeClr val="dk1"/>
              </a:buClr>
              <a:buSzPts val="2300"/>
              <a:buFont typeface="Roboto"/>
              <a:buAutoNum type="arabicPeriod"/>
            </a:pPr>
            <a:r>
              <a:rPr b="0" i="0" lang="es-CO" sz="2300" u="none" cap="none" strike="noStrike">
                <a:solidFill>
                  <a:srgbClr val="000000"/>
                </a:solidFill>
                <a:latin typeface="Roboto"/>
                <a:ea typeface="Roboto"/>
                <a:cs typeface="Roboto"/>
                <a:sym typeface="Roboto"/>
              </a:rPr>
              <a:t>Para qué una Escuela de Ecología Urbana</a:t>
            </a:r>
            <a:endParaRPr b="0" i="0" sz="2300" u="none" cap="none" strike="noStrike">
              <a:solidFill>
                <a:srgbClr val="000000"/>
              </a:solidFill>
              <a:latin typeface="Roboto"/>
              <a:ea typeface="Roboto"/>
              <a:cs typeface="Roboto"/>
              <a:sym typeface="Roboto"/>
            </a:endParaRPr>
          </a:p>
          <a:p>
            <a:pPr indent="-342900" lvl="0" marL="342900" marR="0" rtl="0" algn="l">
              <a:lnSpc>
                <a:spcPct val="115000"/>
              </a:lnSpc>
              <a:spcBef>
                <a:spcPts val="1000"/>
              </a:spcBef>
              <a:spcAft>
                <a:spcPts val="0"/>
              </a:spcAft>
              <a:buClr>
                <a:schemeClr val="dk1"/>
              </a:buClr>
              <a:buSzPts val="2300"/>
              <a:buFont typeface="Roboto"/>
              <a:buAutoNum type="arabicPeriod"/>
            </a:pPr>
            <a:r>
              <a:rPr b="0" i="0" lang="es-CO" sz="2300" u="none" cap="none" strike="noStrike">
                <a:solidFill>
                  <a:srgbClr val="000000"/>
                </a:solidFill>
                <a:latin typeface="Roboto"/>
                <a:ea typeface="Roboto"/>
                <a:cs typeface="Roboto"/>
                <a:sym typeface="Roboto"/>
              </a:rPr>
              <a:t>Diseño operativo</a:t>
            </a:r>
            <a:endParaRPr b="0" i="0" sz="2300" u="none" cap="none" strike="noStrike">
              <a:solidFill>
                <a:srgbClr val="000000"/>
              </a:solidFill>
              <a:latin typeface="Roboto"/>
              <a:ea typeface="Roboto"/>
              <a:cs typeface="Roboto"/>
              <a:sym typeface="Roboto"/>
            </a:endParaRPr>
          </a:p>
          <a:p>
            <a:pPr indent="-342900" lvl="0" marL="342900" marR="0" rtl="0" algn="l">
              <a:lnSpc>
                <a:spcPct val="115000"/>
              </a:lnSpc>
              <a:spcBef>
                <a:spcPts val="1000"/>
              </a:spcBef>
              <a:spcAft>
                <a:spcPts val="0"/>
              </a:spcAft>
              <a:buClr>
                <a:schemeClr val="dk1"/>
              </a:buClr>
              <a:buSzPts val="2300"/>
              <a:buFont typeface="Roboto"/>
              <a:buAutoNum type="arabicPeriod"/>
            </a:pPr>
            <a:r>
              <a:rPr b="0" i="0" lang="es-CO" sz="2300" u="none" cap="none" strike="noStrike">
                <a:solidFill>
                  <a:srgbClr val="000000"/>
                </a:solidFill>
                <a:latin typeface="Roboto"/>
                <a:ea typeface="Roboto"/>
                <a:cs typeface="Roboto"/>
                <a:sym typeface="Roboto"/>
              </a:rPr>
              <a:t>La Escuela en el PIGECA </a:t>
            </a:r>
            <a:endParaRPr b="0" i="0" sz="2300" u="none" cap="none" strike="noStrike">
              <a:solidFill>
                <a:srgbClr val="000000"/>
              </a:solidFill>
              <a:latin typeface="Roboto"/>
              <a:ea typeface="Roboto"/>
              <a:cs typeface="Roboto"/>
              <a:sym typeface="Roboto"/>
            </a:endParaRPr>
          </a:p>
        </p:txBody>
      </p:sp>
      <p:sp>
        <p:nvSpPr>
          <p:cNvPr id="57" name="Google Shape;57;p15"/>
          <p:cNvSpPr txBox="1"/>
          <p:nvPr>
            <p:ph type="title"/>
          </p:nvPr>
        </p:nvSpPr>
        <p:spPr>
          <a:xfrm>
            <a:off x="1064051" y="673875"/>
            <a:ext cx="5749500" cy="679800"/>
          </a:xfrm>
          <a:prstGeom prst="rect">
            <a:avLst/>
          </a:prstGeom>
          <a:noFill/>
          <a:ln>
            <a:noFill/>
          </a:ln>
        </p:spPr>
        <p:txBody>
          <a:bodyPr anchorCtr="0" anchor="ctr" bIns="45700" lIns="91425" spcFirstLastPara="1" rIns="91425" wrap="square" tIns="45700">
            <a:noAutofit/>
          </a:bodyPr>
          <a:lstStyle/>
          <a:p>
            <a:pPr indent="0" lvl="0" marL="0" marR="0" rtl="0" algn="l">
              <a:lnSpc>
                <a:spcPct val="90000"/>
              </a:lnSpc>
              <a:spcBef>
                <a:spcPts val="0"/>
              </a:spcBef>
              <a:spcAft>
                <a:spcPts val="0"/>
              </a:spcAft>
              <a:buClr>
                <a:schemeClr val="dk1"/>
              </a:buClr>
              <a:buSzPts val="2400"/>
              <a:buFont typeface="Calibri"/>
              <a:buNone/>
            </a:pPr>
            <a:r>
              <a:rPr b="1" i="0" lang="es-CO" sz="2700" u="none" cap="none" strike="noStrike">
                <a:solidFill>
                  <a:srgbClr val="000000"/>
                </a:solidFill>
                <a:latin typeface="Roboto"/>
                <a:ea typeface="Roboto"/>
                <a:cs typeface="Roboto"/>
                <a:sym typeface="Roboto"/>
              </a:rPr>
              <a:t>PRESENTACIÓN</a:t>
            </a:r>
            <a:endParaRPr b="1" i="0" sz="2700" u="none" cap="none" strike="noStrike">
              <a:solidFill>
                <a:srgbClr val="000000"/>
              </a:solidFill>
              <a:latin typeface="Roboto"/>
              <a:ea typeface="Roboto"/>
              <a:cs typeface="Roboto"/>
              <a:sym typeface="Roboto"/>
            </a:endParaRPr>
          </a:p>
          <a:p>
            <a:pPr indent="0" lvl="0" marL="0" marR="0" rtl="0" algn="l">
              <a:lnSpc>
                <a:spcPct val="90000"/>
              </a:lnSpc>
              <a:spcBef>
                <a:spcPts val="0"/>
              </a:spcBef>
              <a:spcAft>
                <a:spcPts val="0"/>
              </a:spcAft>
              <a:buClr>
                <a:schemeClr val="dk1"/>
              </a:buClr>
              <a:buSzPts val="2400"/>
              <a:buFont typeface="Calibri"/>
              <a:buNone/>
            </a:pPr>
            <a:r>
              <a:rPr b="1" i="0" lang="es-CO" sz="2700" u="none" cap="none" strike="noStrike">
                <a:solidFill>
                  <a:srgbClr val="000000"/>
                </a:solidFill>
                <a:latin typeface="Roboto"/>
                <a:ea typeface="Roboto"/>
                <a:cs typeface="Roboto"/>
                <a:sym typeface="Roboto"/>
              </a:rPr>
              <a:t>ESCUELA DE ECOLOGÍA URBANA</a:t>
            </a:r>
            <a:endParaRPr b="0" i="0" sz="2700" u="none" cap="none" strike="noStrike">
              <a:solidFill>
                <a:srgbClr val="000000"/>
              </a:solidFill>
              <a:latin typeface="Roboto"/>
              <a:ea typeface="Roboto"/>
              <a:cs typeface="Roboto"/>
              <a:sym typeface="Roboto"/>
            </a:endParaRPr>
          </a:p>
        </p:txBody>
      </p:sp>
      <p:sp>
        <p:nvSpPr>
          <p:cNvPr id="58" name="Google Shape;58;p15"/>
          <p:cNvSpPr txBox="1"/>
          <p:nvPr>
            <p:ph idx="2" type="body"/>
          </p:nvPr>
        </p:nvSpPr>
        <p:spPr>
          <a:xfrm>
            <a:off x="1064040" y="1655725"/>
            <a:ext cx="2109000" cy="420600"/>
          </a:xfrm>
          <a:prstGeom prst="rect">
            <a:avLst/>
          </a:prstGeom>
          <a:noFill/>
          <a:ln>
            <a:noFill/>
          </a:ln>
        </p:spPr>
        <p:txBody>
          <a:bodyPr anchorCtr="0" anchor="t" bIns="45700" lIns="91425" spcFirstLastPara="1" rIns="91425" wrap="square" tIns="45700">
            <a:noAutofit/>
          </a:bodyPr>
          <a:lstStyle/>
          <a:p>
            <a:pPr indent="0" lvl="0" marL="0" marR="0" rtl="0" algn="l">
              <a:lnSpc>
                <a:spcPct val="90000"/>
              </a:lnSpc>
              <a:spcBef>
                <a:spcPts val="0"/>
              </a:spcBef>
              <a:spcAft>
                <a:spcPts val="0"/>
              </a:spcAft>
              <a:buClr>
                <a:schemeClr val="dk1"/>
              </a:buClr>
              <a:buSzPts val="1800"/>
              <a:buFont typeface="Arial"/>
              <a:buNone/>
            </a:pPr>
            <a:r>
              <a:rPr b="0" i="0" lang="es-CO" sz="2400" u="none" cap="none" strike="noStrike">
                <a:solidFill>
                  <a:srgbClr val="000000"/>
                </a:solidFill>
                <a:latin typeface="Roboto"/>
                <a:ea typeface="Roboto"/>
                <a:cs typeface="Roboto"/>
                <a:sym typeface="Roboto"/>
              </a:rPr>
              <a:t>CONTENIDO </a:t>
            </a:r>
            <a:endParaRPr b="0" i="0" sz="2400" u="none" cap="none" strike="noStrike">
              <a:solidFill>
                <a:srgbClr val="000000"/>
              </a:solidFill>
              <a:latin typeface="Roboto"/>
              <a:ea typeface="Roboto"/>
              <a:cs typeface="Roboto"/>
              <a:sym typeface="Roboto"/>
            </a:endParaRPr>
          </a:p>
        </p:txBody>
      </p:sp>
      <p:sp>
        <p:nvSpPr>
          <p:cNvPr id="59" name="Google Shape;59;p15"/>
          <p:cNvSpPr/>
          <p:nvPr/>
        </p:nvSpPr>
        <p:spPr>
          <a:xfrm rot="5400000">
            <a:off x="1220807" y="2617025"/>
            <a:ext cx="222600" cy="345300"/>
          </a:xfrm>
          <a:prstGeom prst="round2SameRect">
            <a:avLst>
              <a:gd fmla="val 44980" name="adj1"/>
              <a:gd fmla="val 0" name="adj2"/>
            </a:avLst>
          </a:prstGeom>
          <a:solidFill>
            <a:srgbClr val="43ABD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0" name="Google Shape;60;p15"/>
          <p:cNvSpPr/>
          <p:nvPr/>
        </p:nvSpPr>
        <p:spPr>
          <a:xfrm rot="5400000">
            <a:off x="1220807" y="3148120"/>
            <a:ext cx="222600" cy="345300"/>
          </a:xfrm>
          <a:prstGeom prst="round2SameRect">
            <a:avLst>
              <a:gd fmla="val 44980" name="adj1"/>
              <a:gd fmla="val 0" name="adj2"/>
            </a:avLst>
          </a:prstGeom>
          <a:solidFill>
            <a:srgbClr val="7FC49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1" name="Google Shape;61;p15"/>
          <p:cNvSpPr/>
          <p:nvPr/>
        </p:nvSpPr>
        <p:spPr>
          <a:xfrm rot="5400000">
            <a:off x="1220807" y="3679214"/>
            <a:ext cx="222600" cy="345300"/>
          </a:xfrm>
          <a:prstGeom prst="round2SameRect">
            <a:avLst>
              <a:gd fmla="val 44980" name="adj1"/>
              <a:gd fmla="val 0" name="adj2"/>
            </a:avLst>
          </a:prstGeom>
          <a:solidFill>
            <a:srgbClr val="A6C257"/>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2" name="Google Shape;62;p15"/>
          <p:cNvSpPr/>
          <p:nvPr/>
        </p:nvSpPr>
        <p:spPr>
          <a:xfrm rot="5400000">
            <a:off x="1220807" y="4741403"/>
            <a:ext cx="222600" cy="345300"/>
          </a:xfrm>
          <a:prstGeom prst="round2SameRect">
            <a:avLst>
              <a:gd fmla="val 44980" name="adj1"/>
              <a:gd fmla="val 0" name="adj2"/>
            </a:avLst>
          </a:prstGeom>
          <a:solidFill>
            <a:srgbClr val="F7C046"/>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3" name="Google Shape;63;p15"/>
          <p:cNvSpPr/>
          <p:nvPr/>
        </p:nvSpPr>
        <p:spPr>
          <a:xfrm rot="5400000">
            <a:off x="1220807" y="5272498"/>
            <a:ext cx="222600" cy="345300"/>
          </a:xfrm>
          <a:prstGeom prst="round2SameRect">
            <a:avLst>
              <a:gd fmla="val 44980" name="adj1"/>
              <a:gd fmla="val 0" name="adj2"/>
            </a:avLst>
          </a:prstGeom>
          <a:solidFill>
            <a:srgbClr val="EF6A5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4" name="Google Shape;64;p15"/>
          <p:cNvSpPr/>
          <p:nvPr/>
        </p:nvSpPr>
        <p:spPr>
          <a:xfrm rot="5400000">
            <a:off x="1220807" y="4210309"/>
            <a:ext cx="222600" cy="345300"/>
          </a:xfrm>
          <a:prstGeom prst="round2SameRect">
            <a:avLst>
              <a:gd fmla="val 44980" name="adj1"/>
              <a:gd fmla="val 0" name="adj2"/>
            </a:avLst>
          </a:prstGeom>
          <a:solidFill>
            <a:srgbClr val="B1B55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pic>
        <p:nvPicPr>
          <p:cNvPr id="65" name="Google Shape;65;p15"/>
          <p:cNvPicPr preferRelativeResize="0"/>
          <p:nvPr/>
        </p:nvPicPr>
        <p:blipFill rotWithShape="1">
          <a:blip r:embed="rId3">
            <a:alphaModFix/>
          </a:blip>
          <a:srcRect b="0" l="0" r="0" t="0"/>
          <a:stretch/>
        </p:blipFill>
        <p:spPr>
          <a:xfrm>
            <a:off x="11188825" y="5856025"/>
            <a:ext cx="814400" cy="814400"/>
          </a:xfrm>
          <a:prstGeom prst="rect">
            <a:avLst/>
          </a:prstGeom>
          <a:noFill/>
          <a:ln>
            <a:noFill/>
          </a:ln>
        </p:spPr>
      </p:pic>
    </p:spTree>
  </p:cSld>
  <p:clrMapOvr>
    <a:masterClrMapping/>
  </p:clrMapOvr>
  <p:transition spd="slow">
    <p:fade/>
  </p:transition>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26" name="Shape 326"/>
        <p:cNvGrpSpPr/>
        <p:nvPr/>
      </p:nvGrpSpPr>
      <p:grpSpPr>
        <a:xfrm>
          <a:off x="0" y="0"/>
          <a:ext cx="0" cy="0"/>
          <a:chOff x="0" y="0"/>
          <a:chExt cx="0" cy="0"/>
        </a:xfrm>
      </p:grpSpPr>
      <p:sp>
        <p:nvSpPr>
          <p:cNvPr id="327" name="Google Shape;327;p33"/>
          <p:cNvSpPr txBox="1"/>
          <p:nvPr/>
        </p:nvSpPr>
        <p:spPr>
          <a:xfrm>
            <a:off x="742900" y="1367950"/>
            <a:ext cx="9462000" cy="3480000"/>
          </a:xfrm>
          <a:prstGeom prst="rect">
            <a:avLst/>
          </a:prstGeom>
          <a:noFill/>
          <a:ln>
            <a:noFill/>
          </a:ln>
        </p:spPr>
        <p:txBody>
          <a:bodyPr anchorCtr="0" anchor="t" bIns="45700" lIns="91425" spcFirstLastPara="1" rIns="91425" wrap="square" tIns="45700">
            <a:noAutofit/>
          </a:bodyPr>
          <a:lstStyle/>
          <a:p>
            <a:pPr indent="0" lvl="0" marL="0" marR="0" rtl="0" algn="just">
              <a:lnSpc>
                <a:spcPct val="100000"/>
              </a:lnSpc>
              <a:spcBef>
                <a:spcPts val="0"/>
              </a:spcBef>
              <a:spcAft>
                <a:spcPts val="0"/>
              </a:spcAft>
              <a:buClr>
                <a:srgbClr val="000000"/>
              </a:buClr>
              <a:buSzPts val="2200"/>
              <a:buFont typeface="Arial"/>
              <a:buNone/>
            </a:pPr>
            <a:r>
              <a:rPr b="1" i="0" lang="es-CO" sz="2200" u="none" cap="none" strike="noStrike">
                <a:solidFill>
                  <a:schemeClr val="dk1"/>
                </a:solidFill>
                <a:latin typeface="Roboto"/>
                <a:ea typeface="Roboto"/>
                <a:cs typeface="Roboto"/>
                <a:sym typeface="Roboto"/>
              </a:rPr>
              <a:t>Objetivos: </a:t>
            </a:r>
            <a:endParaRPr b="1" i="0" sz="2200" u="none" cap="none" strike="noStrike">
              <a:solidFill>
                <a:schemeClr val="dk1"/>
              </a:solidFill>
              <a:latin typeface="Roboto"/>
              <a:ea typeface="Roboto"/>
              <a:cs typeface="Roboto"/>
              <a:sym typeface="Roboto"/>
            </a:endParaRPr>
          </a:p>
          <a:p>
            <a:pPr indent="0" lvl="0" marL="0" marR="0" rtl="0" algn="just">
              <a:lnSpc>
                <a:spcPct val="100000"/>
              </a:lnSpc>
              <a:spcBef>
                <a:spcPts val="0"/>
              </a:spcBef>
              <a:spcAft>
                <a:spcPts val="0"/>
              </a:spcAft>
              <a:buClr>
                <a:schemeClr val="dk1"/>
              </a:buClr>
              <a:buSzPts val="1200"/>
              <a:buFont typeface="Arial"/>
              <a:buNone/>
            </a:pPr>
            <a:r>
              <a:t/>
            </a:r>
            <a:endParaRPr b="1" i="0" sz="1200" u="none" cap="none" strike="noStrike">
              <a:solidFill>
                <a:schemeClr val="dk1"/>
              </a:solidFill>
              <a:latin typeface="Roboto"/>
              <a:ea typeface="Roboto"/>
              <a:cs typeface="Roboto"/>
              <a:sym typeface="Roboto"/>
            </a:endParaRPr>
          </a:p>
          <a:p>
            <a:pPr indent="-355600" lvl="0" marL="457200" marR="0" rtl="0" algn="just">
              <a:lnSpc>
                <a:spcPct val="100000"/>
              </a:lnSpc>
              <a:spcBef>
                <a:spcPts val="0"/>
              </a:spcBef>
              <a:spcAft>
                <a:spcPts val="0"/>
              </a:spcAft>
              <a:buClr>
                <a:schemeClr val="dk1"/>
              </a:buClr>
              <a:buSzPts val="2000"/>
              <a:buFont typeface="Roboto"/>
              <a:buChar char="✔"/>
            </a:pPr>
            <a:r>
              <a:rPr b="0" i="0" lang="es-CO" sz="2000" u="none" cap="none" strike="noStrike">
                <a:solidFill>
                  <a:schemeClr val="dk1"/>
                </a:solidFill>
                <a:latin typeface="Roboto"/>
                <a:ea typeface="Roboto"/>
                <a:cs typeface="Roboto"/>
                <a:sym typeface="Roboto"/>
              </a:rPr>
              <a:t>Articular los  actores del territorio buscando un funcionamiento integral y sustentable.</a:t>
            </a:r>
            <a:endParaRPr b="0" i="0" sz="2000" u="none" cap="none" strike="noStrike">
              <a:solidFill>
                <a:schemeClr val="dk1"/>
              </a:solidFill>
              <a:latin typeface="Roboto"/>
              <a:ea typeface="Roboto"/>
              <a:cs typeface="Roboto"/>
              <a:sym typeface="Roboto"/>
            </a:endParaRPr>
          </a:p>
          <a:p>
            <a:pPr indent="-355600" lvl="0" marL="457200" marR="0" rtl="0" algn="just">
              <a:lnSpc>
                <a:spcPct val="100000"/>
              </a:lnSpc>
              <a:spcBef>
                <a:spcPts val="600"/>
              </a:spcBef>
              <a:spcAft>
                <a:spcPts val="0"/>
              </a:spcAft>
              <a:buClr>
                <a:schemeClr val="dk1"/>
              </a:buClr>
              <a:buSzPts val="2000"/>
              <a:buFont typeface="Roboto"/>
              <a:buChar char="✔"/>
            </a:pPr>
            <a:r>
              <a:rPr b="0" i="0" lang="es-CO" sz="2000" u="none" cap="none" strike="noStrike">
                <a:solidFill>
                  <a:schemeClr val="dk1"/>
                </a:solidFill>
                <a:latin typeface="Roboto"/>
                <a:ea typeface="Roboto"/>
                <a:cs typeface="Roboto"/>
                <a:sym typeface="Roboto"/>
              </a:rPr>
              <a:t>Aumentar  las capacidades para responder a los desafíos del territorio.</a:t>
            </a:r>
            <a:endParaRPr b="0" i="0" sz="2000" u="none" cap="none" strike="noStrike">
              <a:solidFill>
                <a:schemeClr val="dk1"/>
              </a:solidFill>
              <a:latin typeface="Roboto"/>
              <a:ea typeface="Roboto"/>
              <a:cs typeface="Roboto"/>
              <a:sym typeface="Roboto"/>
            </a:endParaRPr>
          </a:p>
          <a:p>
            <a:pPr indent="-355600" lvl="0" marL="457200" marR="0" rtl="0" algn="just">
              <a:lnSpc>
                <a:spcPct val="100000"/>
              </a:lnSpc>
              <a:spcBef>
                <a:spcPts val="600"/>
              </a:spcBef>
              <a:spcAft>
                <a:spcPts val="0"/>
              </a:spcAft>
              <a:buClr>
                <a:schemeClr val="dk1"/>
              </a:buClr>
              <a:buSzPts val="2000"/>
              <a:buFont typeface="Roboto"/>
              <a:buChar char="✔"/>
            </a:pPr>
            <a:r>
              <a:rPr b="0" i="0" lang="es-CO" sz="2000" u="none" cap="none" strike="noStrike">
                <a:solidFill>
                  <a:schemeClr val="dk1"/>
                </a:solidFill>
                <a:latin typeface="Roboto"/>
                <a:ea typeface="Roboto"/>
                <a:cs typeface="Roboto"/>
                <a:sym typeface="Roboto"/>
              </a:rPr>
              <a:t>Cooperar en la búsqueda de soluciones científicas a los problemas metropolitanos que comprometen la sostenibilidad del territorio. </a:t>
            </a:r>
            <a:endParaRPr b="0" i="0" sz="2000" u="none" cap="none" strike="noStrike">
              <a:solidFill>
                <a:schemeClr val="dk1"/>
              </a:solidFill>
              <a:latin typeface="Roboto"/>
              <a:ea typeface="Roboto"/>
              <a:cs typeface="Roboto"/>
              <a:sym typeface="Roboto"/>
            </a:endParaRPr>
          </a:p>
          <a:p>
            <a:pPr indent="-355600" lvl="0" marL="457200" marR="0" rtl="0" algn="just">
              <a:lnSpc>
                <a:spcPct val="100000"/>
              </a:lnSpc>
              <a:spcBef>
                <a:spcPts val="600"/>
              </a:spcBef>
              <a:spcAft>
                <a:spcPts val="0"/>
              </a:spcAft>
              <a:buClr>
                <a:schemeClr val="dk1"/>
              </a:buClr>
              <a:buSzPts val="2000"/>
              <a:buFont typeface="Roboto"/>
              <a:buChar char="✔"/>
            </a:pPr>
            <a:r>
              <a:rPr b="0" i="0" lang="es-CO" sz="2000" u="none" cap="none" strike="noStrike">
                <a:solidFill>
                  <a:schemeClr val="dk1"/>
                </a:solidFill>
                <a:latin typeface="Roboto"/>
                <a:ea typeface="Roboto"/>
                <a:cs typeface="Roboto"/>
                <a:sym typeface="Roboto"/>
              </a:rPr>
              <a:t>Desarrollar de forma colaborativa metodologías interdisciplinares que sirvan a la comprensión del ecosistema urbano, integrando a todos los sectores de forma sinérgica.</a:t>
            </a:r>
            <a:endParaRPr b="0" i="0" sz="2000" u="none" cap="none" strike="noStrike">
              <a:solidFill>
                <a:schemeClr val="dk1"/>
              </a:solidFill>
              <a:latin typeface="Roboto"/>
              <a:ea typeface="Roboto"/>
              <a:cs typeface="Roboto"/>
              <a:sym typeface="Roboto"/>
            </a:endParaRPr>
          </a:p>
          <a:p>
            <a:pPr indent="-355600" lvl="0" marL="457200" marR="0" rtl="0" algn="l">
              <a:lnSpc>
                <a:spcPct val="100000"/>
              </a:lnSpc>
              <a:spcBef>
                <a:spcPts val="600"/>
              </a:spcBef>
              <a:spcAft>
                <a:spcPts val="0"/>
              </a:spcAft>
              <a:buClr>
                <a:schemeClr val="dk1"/>
              </a:buClr>
              <a:buSzPts val="2000"/>
              <a:buFont typeface="Roboto"/>
              <a:buChar char="✔"/>
            </a:pPr>
            <a:r>
              <a:rPr b="0" i="0" lang="es-CO" sz="2000" u="none" cap="none" strike="noStrike">
                <a:solidFill>
                  <a:schemeClr val="dk1"/>
                </a:solidFill>
                <a:latin typeface="Roboto"/>
                <a:ea typeface="Roboto"/>
                <a:cs typeface="Roboto"/>
                <a:sym typeface="Roboto"/>
              </a:rPr>
              <a:t>Difundir el conocimiento sobre los temas de la Ecología Urbana.</a:t>
            </a:r>
            <a:endParaRPr b="0" i="0" sz="2000" u="none" cap="none" strike="noStrike">
              <a:solidFill>
                <a:schemeClr val="dk1"/>
              </a:solidFill>
              <a:latin typeface="Roboto"/>
              <a:ea typeface="Roboto"/>
              <a:cs typeface="Roboto"/>
              <a:sym typeface="Roboto"/>
            </a:endParaRPr>
          </a:p>
          <a:p>
            <a:pPr indent="-355600" lvl="0" marL="457200" marR="0" rtl="0" algn="l">
              <a:lnSpc>
                <a:spcPct val="100000"/>
              </a:lnSpc>
              <a:spcBef>
                <a:spcPts val="600"/>
              </a:spcBef>
              <a:spcAft>
                <a:spcPts val="0"/>
              </a:spcAft>
              <a:buClr>
                <a:schemeClr val="dk1"/>
              </a:buClr>
              <a:buSzPts val="2000"/>
              <a:buFont typeface="Roboto"/>
              <a:buChar char="✔"/>
            </a:pPr>
            <a:r>
              <a:rPr b="0" i="0" lang="es-CO" sz="2000" u="none" cap="none" strike="noStrike">
                <a:solidFill>
                  <a:schemeClr val="dk1"/>
                </a:solidFill>
                <a:latin typeface="Roboto"/>
                <a:ea typeface="Roboto"/>
                <a:cs typeface="Roboto"/>
                <a:sym typeface="Roboto"/>
              </a:rPr>
              <a:t>Promover nuevos programas de formación y campos de investigación en relación con la Ecología Urbana en el marco de la autonomía universitaria.</a:t>
            </a:r>
            <a:endParaRPr b="0" i="0" sz="2000" u="none" cap="none" strike="noStrike">
              <a:solidFill>
                <a:schemeClr val="dk1"/>
              </a:solidFill>
              <a:latin typeface="Roboto"/>
              <a:ea typeface="Roboto"/>
              <a:cs typeface="Roboto"/>
              <a:sym typeface="Roboto"/>
            </a:endParaRPr>
          </a:p>
          <a:p>
            <a:pPr indent="-355600" lvl="0" marL="457200" marR="0" rtl="0" algn="l">
              <a:lnSpc>
                <a:spcPct val="100000"/>
              </a:lnSpc>
              <a:spcBef>
                <a:spcPts val="600"/>
              </a:spcBef>
              <a:spcAft>
                <a:spcPts val="600"/>
              </a:spcAft>
              <a:buClr>
                <a:schemeClr val="dk1"/>
              </a:buClr>
              <a:buSzPts val="2000"/>
              <a:buFont typeface="Roboto"/>
              <a:buChar char="✔"/>
            </a:pPr>
            <a:r>
              <a:rPr b="0" i="0" lang="es-CO" sz="2000" u="none" cap="none" strike="noStrike">
                <a:solidFill>
                  <a:schemeClr val="dk1"/>
                </a:solidFill>
                <a:latin typeface="Roboto"/>
                <a:ea typeface="Roboto"/>
                <a:cs typeface="Roboto"/>
                <a:sym typeface="Roboto"/>
              </a:rPr>
              <a:t>Promover la innovación tecnológica y social, para la sustentabilidad urbana. </a:t>
            </a:r>
            <a:endParaRPr b="0" i="0" sz="2000" u="none" cap="none" strike="noStrike">
              <a:solidFill>
                <a:schemeClr val="dk1"/>
              </a:solidFill>
              <a:latin typeface="Roboto"/>
              <a:ea typeface="Roboto"/>
              <a:cs typeface="Roboto"/>
              <a:sym typeface="Roboto"/>
            </a:endParaRPr>
          </a:p>
        </p:txBody>
      </p:sp>
      <p:pic>
        <p:nvPicPr>
          <p:cNvPr id="328" name="Google Shape;328;p33"/>
          <p:cNvPicPr preferRelativeResize="0"/>
          <p:nvPr/>
        </p:nvPicPr>
        <p:blipFill rotWithShape="1">
          <a:blip r:embed="rId3">
            <a:alphaModFix/>
          </a:blip>
          <a:srcRect b="0" l="0" r="0" t="0"/>
          <a:stretch/>
        </p:blipFill>
        <p:spPr>
          <a:xfrm>
            <a:off x="11188825" y="5856025"/>
            <a:ext cx="814400" cy="814400"/>
          </a:xfrm>
          <a:prstGeom prst="rect">
            <a:avLst/>
          </a:prstGeom>
          <a:noFill/>
          <a:ln>
            <a:noFill/>
          </a:ln>
        </p:spPr>
      </p:pic>
      <p:sp>
        <p:nvSpPr>
          <p:cNvPr id="329" name="Google Shape;329;p33"/>
          <p:cNvSpPr txBox="1"/>
          <p:nvPr>
            <p:ph type="title"/>
          </p:nvPr>
        </p:nvSpPr>
        <p:spPr>
          <a:xfrm>
            <a:off x="733425" y="644400"/>
            <a:ext cx="9141000" cy="460500"/>
          </a:xfrm>
          <a:prstGeom prst="rect">
            <a:avLst/>
          </a:prstGeom>
          <a:noFill/>
          <a:ln>
            <a:noFill/>
          </a:ln>
        </p:spPr>
        <p:txBody>
          <a:bodyPr anchorCtr="0" anchor="ctr" bIns="45700" lIns="91425" spcFirstLastPara="1" rIns="91425" wrap="square" tIns="45700">
            <a:noAutofit/>
          </a:bodyPr>
          <a:lstStyle/>
          <a:p>
            <a:pPr indent="0" lvl="0" marL="0" marR="0" rtl="0" algn="l">
              <a:lnSpc>
                <a:spcPct val="90000"/>
              </a:lnSpc>
              <a:spcBef>
                <a:spcPts val="0"/>
              </a:spcBef>
              <a:spcAft>
                <a:spcPts val="0"/>
              </a:spcAft>
              <a:buClr>
                <a:schemeClr val="lt1"/>
              </a:buClr>
              <a:buSzPts val="2800"/>
              <a:buFont typeface="Calibri"/>
              <a:buNone/>
            </a:pPr>
            <a:r>
              <a:rPr b="1" i="0" lang="es-CO" sz="2800" u="none" cap="none" strike="noStrike">
                <a:solidFill>
                  <a:srgbClr val="A6C257"/>
                </a:solidFill>
                <a:latin typeface="Roboto"/>
                <a:ea typeface="Roboto"/>
                <a:cs typeface="Roboto"/>
                <a:sym typeface="Roboto"/>
              </a:rPr>
              <a:t>OBJETIVOS DE LA ESCUELA DE ECOLOGÍA URBANA </a:t>
            </a:r>
            <a:endParaRPr b="1" i="0" sz="2800" u="none" cap="none" strike="noStrike">
              <a:solidFill>
                <a:srgbClr val="A6C257"/>
              </a:solidFill>
              <a:latin typeface="Roboto"/>
              <a:ea typeface="Roboto"/>
              <a:cs typeface="Roboto"/>
              <a:sym typeface="Roboto"/>
            </a:endParaRPr>
          </a:p>
        </p:txBody>
      </p:sp>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33" name="Shape 333"/>
        <p:cNvGrpSpPr/>
        <p:nvPr/>
      </p:nvGrpSpPr>
      <p:grpSpPr>
        <a:xfrm>
          <a:off x="0" y="0"/>
          <a:ext cx="0" cy="0"/>
          <a:chOff x="0" y="0"/>
          <a:chExt cx="0" cy="0"/>
        </a:xfrm>
      </p:grpSpPr>
      <p:pic>
        <p:nvPicPr>
          <p:cNvPr id="334" name="Google Shape;334;p34"/>
          <p:cNvPicPr preferRelativeResize="0"/>
          <p:nvPr/>
        </p:nvPicPr>
        <p:blipFill rotWithShape="1">
          <a:blip r:embed="rId3">
            <a:alphaModFix/>
          </a:blip>
          <a:srcRect b="0" l="0" r="0" t="0"/>
          <a:stretch/>
        </p:blipFill>
        <p:spPr>
          <a:xfrm>
            <a:off x="11188825" y="5856025"/>
            <a:ext cx="814400" cy="814400"/>
          </a:xfrm>
          <a:prstGeom prst="rect">
            <a:avLst/>
          </a:prstGeom>
          <a:noFill/>
          <a:ln>
            <a:noFill/>
          </a:ln>
        </p:spPr>
      </p:pic>
      <p:sp>
        <p:nvSpPr>
          <p:cNvPr id="335" name="Google Shape;335;p34"/>
          <p:cNvSpPr txBox="1"/>
          <p:nvPr>
            <p:ph type="title"/>
          </p:nvPr>
        </p:nvSpPr>
        <p:spPr>
          <a:xfrm>
            <a:off x="733424" y="415800"/>
            <a:ext cx="8101200" cy="460500"/>
          </a:xfrm>
          <a:prstGeom prst="rect">
            <a:avLst/>
          </a:prstGeom>
          <a:noFill/>
          <a:ln>
            <a:noFill/>
          </a:ln>
        </p:spPr>
        <p:txBody>
          <a:bodyPr anchorCtr="0" anchor="ctr" bIns="45700" lIns="91425" spcFirstLastPara="1" rIns="91425" wrap="square" tIns="45700">
            <a:noAutofit/>
          </a:bodyPr>
          <a:lstStyle/>
          <a:p>
            <a:pPr indent="0" lvl="0" marL="0" marR="0" rtl="0" algn="l">
              <a:lnSpc>
                <a:spcPct val="90000"/>
              </a:lnSpc>
              <a:spcBef>
                <a:spcPts val="0"/>
              </a:spcBef>
              <a:spcAft>
                <a:spcPts val="0"/>
              </a:spcAft>
              <a:buClr>
                <a:schemeClr val="lt1"/>
              </a:buClr>
              <a:buSzPts val="2800"/>
              <a:buFont typeface="Calibri"/>
              <a:buNone/>
            </a:pPr>
            <a:r>
              <a:rPr b="1" i="0" lang="es-CO" sz="2600" u="none" cap="none" strike="noStrike">
                <a:solidFill>
                  <a:srgbClr val="A6C257"/>
                </a:solidFill>
                <a:latin typeface="Roboto"/>
                <a:ea typeface="Roboto"/>
                <a:cs typeface="Roboto"/>
                <a:sym typeface="Roboto"/>
              </a:rPr>
              <a:t>OPERACIÓN DE LA ESCUELA</a:t>
            </a:r>
            <a:endParaRPr b="1" i="0" sz="2600" u="none" cap="none" strike="noStrike">
              <a:solidFill>
                <a:srgbClr val="A6C257"/>
              </a:solidFill>
              <a:latin typeface="Roboto"/>
              <a:ea typeface="Roboto"/>
              <a:cs typeface="Roboto"/>
              <a:sym typeface="Roboto"/>
            </a:endParaRPr>
          </a:p>
        </p:txBody>
      </p:sp>
      <p:sp>
        <p:nvSpPr>
          <p:cNvPr id="336" name="Google Shape;336;p34"/>
          <p:cNvSpPr/>
          <p:nvPr/>
        </p:nvSpPr>
        <p:spPr>
          <a:xfrm>
            <a:off x="4515048" y="1263503"/>
            <a:ext cx="3309900" cy="656700"/>
          </a:xfrm>
          <a:prstGeom prst="rect">
            <a:avLst/>
          </a:prstGeom>
          <a:solidFill>
            <a:srgbClr val="FFFFFF"/>
          </a:solidFill>
          <a:ln cap="flat" cmpd="sng" w="12700">
            <a:solidFill>
              <a:srgbClr val="6C900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rPr b="0" i="0" lang="es-CO" sz="1800" u="none" cap="none" strike="noStrike">
                <a:solidFill>
                  <a:srgbClr val="000000"/>
                </a:solidFill>
                <a:latin typeface="Calibri"/>
                <a:ea typeface="Calibri"/>
                <a:cs typeface="Calibri"/>
                <a:sym typeface="Calibri"/>
              </a:rPr>
              <a:t>Escuela de Ecología Urbana</a:t>
            </a:r>
            <a:endParaRPr b="0" i="0" sz="1800" u="none" cap="none" strike="noStrike">
              <a:solidFill>
                <a:srgbClr val="000000"/>
              </a:solidFill>
              <a:latin typeface="Calibri"/>
              <a:ea typeface="Calibri"/>
              <a:cs typeface="Calibri"/>
              <a:sym typeface="Calibri"/>
            </a:endParaRPr>
          </a:p>
        </p:txBody>
      </p:sp>
      <p:sp>
        <p:nvSpPr>
          <p:cNvPr id="337" name="Google Shape;337;p34"/>
          <p:cNvSpPr/>
          <p:nvPr/>
        </p:nvSpPr>
        <p:spPr>
          <a:xfrm>
            <a:off x="3734874" y="2300252"/>
            <a:ext cx="4700700" cy="670200"/>
          </a:xfrm>
          <a:prstGeom prst="rect">
            <a:avLst/>
          </a:prstGeom>
          <a:solidFill>
            <a:srgbClr val="FFFFFF"/>
          </a:solidFill>
          <a:ln cap="flat" cmpd="sng" w="12700">
            <a:solidFill>
              <a:srgbClr val="6C900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rPr b="0" i="0" lang="es-CO" sz="1800" u="none" cap="none" strike="noStrike">
                <a:solidFill>
                  <a:srgbClr val="000000"/>
                </a:solidFill>
                <a:latin typeface="Calibri"/>
                <a:ea typeface="Calibri"/>
                <a:cs typeface="Calibri"/>
                <a:sym typeface="Calibri"/>
              </a:rPr>
              <a:t>Ley 1549 de 2012 y Política Nacional de Educación ambiental </a:t>
            </a:r>
            <a:endParaRPr b="0" i="0" sz="1800" u="none" cap="none" strike="noStrike">
              <a:solidFill>
                <a:srgbClr val="000000"/>
              </a:solidFill>
              <a:latin typeface="Calibri"/>
              <a:ea typeface="Calibri"/>
              <a:cs typeface="Calibri"/>
              <a:sym typeface="Calibri"/>
            </a:endParaRPr>
          </a:p>
        </p:txBody>
      </p:sp>
      <p:sp>
        <p:nvSpPr>
          <p:cNvPr id="338" name="Google Shape;338;p34"/>
          <p:cNvSpPr/>
          <p:nvPr/>
        </p:nvSpPr>
        <p:spPr>
          <a:xfrm>
            <a:off x="637505" y="1591914"/>
            <a:ext cx="2852700" cy="765000"/>
          </a:xfrm>
          <a:prstGeom prst="rect">
            <a:avLst/>
          </a:prstGeom>
          <a:solidFill>
            <a:srgbClr val="FFFFFF"/>
          </a:solidFill>
          <a:ln cap="flat" cmpd="sng" w="12700">
            <a:solidFill>
              <a:srgbClr val="6C900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rPr b="0" i="0" lang="es-CO" sz="1800" u="none" cap="none" strike="noStrike">
                <a:solidFill>
                  <a:srgbClr val="000000"/>
                </a:solidFill>
                <a:latin typeface="Calibri"/>
                <a:ea typeface="Calibri"/>
                <a:cs typeface="Calibri"/>
                <a:sym typeface="Calibri"/>
              </a:rPr>
              <a:t>Ley 1625 de 2013</a:t>
            </a:r>
            <a:endParaRPr b="0" i="0" sz="1400" u="none" cap="none" strike="noStrike">
              <a:solidFill>
                <a:srgbClr val="000000"/>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1800"/>
              <a:buFont typeface="Arial"/>
              <a:buNone/>
            </a:pPr>
            <a:r>
              <a:rPr b="0" i="0" lang="es-CO" sz="1800" u="none" cap="none" strike="noStrike">
                <a:solidFill>
                  <a:srgbClr val="000000"/>
                </a:solidFill>
                <a:latin typeface="Calibri"/>
                <a:ea typeface="Calibri"/>
                <a:cs typeface="Calibri"/>
                <a:sym typeface="Calibri"/>
              </a:rPr>
              <a:t>AMVA  autoridad ambiental  </a:t>
            </a:r>
            <a:endParaRPr b="0" i="0" sz="1800" u="none" cap="none" strike="noStrike">
              <a:solidFill>
                <a:srgbClr val="000000"/>
              </a:solidFill>
              <a:latin typeface="Calibri"/>
              <a:ea typeface="Calibri"/>
              <a:cs typeface="Calibri"/>
              <a:sym typeface="Calibri"/>
            </a:endParaRPr>
          </a:p>
        </p:txBody>
      </p:sp>
      <p:cxnSp>
        <p:nvCxnSpPr>
          <p:cNvPr id="339" name="Google Shape;339;p34"/>
          <p:cNvCxnSpPr/>
          <p:nvPr/>
        </p:nvCxnSpPr>
        <p:spPr>
          <a:xfrm flipH="1" rot="10800000">
            <a:off x="3490175" y="2086497"/>
            <a:ext cx="2607900" cy="10800"/>
          </a:xfrm>
          <a:prstGeom prst="straightConnector1">
            <a:avLst/>
          </a:prstGeom>
          <a:noFill/>
          <a:ln cap="flat" cmpd="sng" w="9525">
            <a:solidFill>
              <a:srgbClr val="94C600"/>
            </a:solidFill>
            <a:prstDash val="solid"/>
            <a:miter lim="800000"/>
            <a:headEnd len="sm" w="sm" type="none"/>
            <a:tailEnd len="med" w="med" type="triangle"/>
          </a:ln>
        </p:spPr>
      </p:cxnSp>
      <p:cxnSp>
        <p:nvCxnSpPr>
          <p:cNvPr id="340" name="Google Shape;340;p34"/>
          <p:cNvCxnSpPr/>
          <p:nvPr/>
        </p:nvCxnSpPr>
        <p:spPr>
          <a:xfrm>
            <a:off x="6098146" y="1920325"/>
            <a:ext cx="0" cy="379800"/>
          </a:xfrm>
          <a:prstGeom prst="straightConnector1">
            <a:avLst/>
          </a:prstGeom>
          <a:noFill/>
          <a:ln cap="flat" cmpd="sng" w="9525">
            <a:solidFill>
              <a:srgbClr val="94C600"/>
            </a:solidFill>
            <a:prstDash val="solid"/>
            <a:miter lim="800000"/>
            <a:headEnd len="med" w="med" type="triangle"/>
            <a:tailEnd len="med" w="med" type="triangle"/>
          </a:ln>
        </p:spPr>
      </p:cxnSp>
      <p:cxnSp>
        <p:nvCxnSpPr>
          <p:cNvPr id="341" name="Google Shape;341;p34"/>
          <p:cNvCxnSpPr/>
          <p:nvPr/>
        </p:nvCxnSpPr>
        <p:spPr>
          <a:xfrm>
            <a:off x="6098146" y="2970411"/>
            <a:ext cx="0" cy="249300"/>
          </a:xfrm>
          <a:prstGeom prst="straightConnector1">
            <a:avLst/>
          </a:prstGeom>
          <a:noFill/>
          <a:ln cap="flat" cmpd="sng" w="9525">
            <a:solidFill>
              <a:srgbClr val="94C600"/>
            </a:solidFill>
            <a:prstDash val="solid"/>
            <a:miter lim="800000"/>
            <a:headEnd len="sm" w="sm" type="none"/>
            <a:tailEnd len="med" w="med" type="triangle"/>
          </a:ln>
        </p:spPr>
      </p:cxnSp>
      <p:sp>
        <p:nvSpPr>
          <p:cNvPr id="342" name="Google Shape;342;p34"/>
          <p:cNvSpPr/>
          <p:nvPr/>
        </p:nvSpPr>
        <p:spPr>
          <a:xfrm>
            <a:off x="5512158" y="3227530"/>
            <a:ext cx="1146300" cy="571800"/>
          </a:xfrm>
          <a:prstGeom prst="roundRect">
            <a:avLst>
              <a:gd fmla="val 16667" name="adj"/>
            </a:avLst>
          </a:prstGeom>
          <a:solidFill>
            <a:srgbClr val="FFFFFF"/>
          </a:solidFill>
          <a:ln cap="flat" cmpd="sng" w="12700">
            <a:solidFill>
              <a:srgbClr val="6C900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rPr b="0" i="0" lang="es-CO" sz="1800" u="none" cap="none" strike="noStrike">
                <a:solidFill>
                  <a:srgbClr val="000000"/>
                </a:solidFill>
                <a:latin typeface="Calibri"/>
                <a:ea typeface="Calibri"/>
                <a:cs typeface="Calibri"/>
                <a:sym typeface="Calibri"/>
              </a:rPr>
              <a:t>RED</a:t>
            </a:r>
            <a:endParaRPr b="0" i="0" sz="1800" u="none" cap="none" strike="noStrike">
              <a:solidFill>
                <a:srgbClr val="000000"/>
              </a:solidFill>
              <a:latin typeface="Calibri"/>
              <a:ea typeface="Calibri"/>
              <a:cs typeface="Calibri"/>
              <a:sym typeface="Calibri"/>
            </a:endParaRPr>
          </a:p>
        </p:txBody>
      </p:sp>
      <p:cxnSp>
        <p:nvCxnSpPr>
          <p:cNvPr id="343" name="Google Shape;343;p34"/>
          <p:cNvCxnSpPr>
            <a:endCxn id="342" idx="1"/>
          </p:cNvCxnSpPr>
          <p:nvPr/>
        </p:nvCxnSpPr>
        <p:spPr>
          <a:xfrm flipH="1" rot="10800000">
            <a:off x="4443258" y="3513430"/>
            <a:ext cx="1068900" cy="2400"/>
          </a:xfrm>
          <a:prstGeom prst="straightConnector1">
            <a:avLst/>
          </a:prstGeom>
          <a:noFill/>
          <a:ln cap="flat" cmpd="sng" w="9525">
            <a:solidFill>
              <a:srgbClr val="94C600"/>
            </a:solidFill>
            <a:prstDash val="solid"/>
            <a:miter lim="800000"/>
            <a:headEnd len="sm" w="sm" type="none"/>
            <a:tailEnd len="med" w="med" type="triangle"/>
          </a:ln>
        </p:spPr>
      </p:cxnSp>
      <p:sp>
        <p:nvSpPr>
          <p:cNvPr id="344" name="Google Shape;344;p34"/>
          <p:cNvSpPr/>
          <p:nvPr/>
        </p:nvSpPr>
        <p:spPr>
          <a:xfrm>
            <a:off x="2356834" y="3156925"/>
            <a:ext cx="2086500" cy="855000"/>
          </a:xfrm>
          <a:prstGeom prst="rect">
            <a:avLst/>
          </a:prstGeom>
          <a:solidFill>
            <a:srgbClr val="FFFFFF"/>
          </a:solidFill>
          <a:ln cap="flat" cmpd="sng" w="12700">
            <a:solidFill>
              <a:srgbClr val="6C900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rPr b="0" i="0" lang="es-CO" sz="1800" u="none" cap="none" strike="noStrike">
                <a:solidFill>
                  <a:srgbClr val="000000"/>
                </a:solidFill>
                <a:latin typeface="Calibri"/>
                <a:ea typeface="Calibri"/>
                <a:cs typeface="Calibri"/>
                <a:sym typeface="Calibri"/>
              </a:rPr>
              <a:t>Espacio de Diálogo </a:t>
            </a:r>
            <a:endParaRPr b="0" i="0" sz="1800" u="none" cap="none" strike="noStrike">
              <a:solidFill>
                <a:srgbClr val="000000"/>
              </a:solidFill>
              <a:latin typeface="Calibri"/>
              <a:ea typeface="Calibri"/>
              <a:cs typeface="Calibri"/>
              <a:sym typeface="Calibri"/>
            </a:endParaRPr>
          </a:p>
        </p:txBody>
      </p:sp>
      <p:cxnSp>
        <p:nvCxnSpPr>
          <p:cNvPr id="345" name="Google Shape;345;p34"/>
          <p:cNvCxnSpPr>
            <a:stCxn id="342" idx="3"/>
            <a:endCxn id="346" idx="1"/>
          </p:cNvCxnSpPr>
          <p:nvPr/>
        </p:nvCxnSpPr>
        <p:spPr>
          <a:xfrm>
            <a:off x="6658458" y="3513430"/>
            <a:ext cx="2086200" cy="14400"/>
          </a:xfrm>
          <a:prstGeom prst="straightConnector1">
            <a:avLst/>
          </a:prstGeom>
          <a:noFill/>
          <a:ln cap="flat" cmpd="sng" w="9525">
            <a:solidFill>
              <a:srgbClr val="94C600"/>
            </a:solidFill>
            <a:prstDash val="solid"/>
            <a:miter lim="800000"/>
            <a:headEnd len="sm" w="sm" type="none"/>
            <a:tailEnd len="med" w="med" type="triangle"/>
          </a:ln>
        </p:spPr>
      </p:cxnSp>
      <p:sp>
        <p:nvSpPr>
          <p:cNvPr id="346" name="Google Shape;346;p34"/>
          <p:cNvSpPr/>
          <p:nvPr/>
        </p:nvSpPr>
        <p:spPr>
          <a:xfrm>
            <a:off x="8744755" y="3069574"/>
            <a:ext cx="2756100" cy="916800"/>
          </a:xfrm>
          <a:prstGeom prst="rect">
            <a:avLst/>
          </a:prstGeom>
          <a:solidFill>
            <a:srgbClr val="FFFFFF"/>
          </a:solidFill>
          <a:ln cap="flat" cmpd="sng" w="12700">
            <a:solidFill>
              <a:srgbClr val="6C900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rPr b="0" i="0" lang="es-CO" sz="1800" u="none" cap="none" strike="noStrike">
                <a:solidFill>
                  <a:srgbClr val="000000"/>
                </a:solidFill>
                <a:latin typeface="Calibri"/>
                <a:ea typeface="Calibri"/>
                <a:cs typeface="Calibri"/>
                <a:sym typeface="Calibri"/>
              </a:rPr>
              <a:t>Gobernanza metropolitana</a:t>
            </a:r>
            <a:endParaRPr b="0" i="0" sz="1800" u="none" cap="none" strike="noStrike">
              <a:solidFill>
                <a:srgbClr val="000000"/>
              </a:solidFill>
              <a:latin typeface="Calibri"/>
              <a:ea typeface="Calibri"/>
              <a:cs typeface="Calibri"/>
              <a:sym typeface="Calibri"/>
            </a:endParaRPr>
          </a:p>
        </p:txBody>
      </p:sp>
      <p:cxnSp>
        <p:nvCxnSpPr>
          <p:cNvPr id="347" name="Google Shape;347;p34"/>
          <p:cNvCxnSpPr/>
          <p:nvPr/>
        </p:nvCxnSpPr>
        <p:spPr>
          <a:xfrm flipH="1">
            <a:off x="6104564" y="3816053"/>
            <a:ext cx="12900" cy="449700"/>
          </a:xfrm>
          <a:prstGeom prst="straightConnector1">
            <a:avLst/>
          </a:prstGeom>
          <a:noFill/>
          <a:ln cap="flat" cmpd="sng" w="9525">
            <a:solidFill>
              <a:srgbClr val="94C600"/>
            </a:solidFill>
            <a:prstDash val="solid"/>
            <a:miter lim="800000"/>
            <a:headEnd len="sm" w="sm" type="none"/>
            <a:tailEnd len="med" w="med" type="triangle"/>
          </a:ln>
        </p:spPr>
      </p:cxnSp>
      <p:sp>
        <p:nvSpPr>
          <p:cNvPr id="348" name="Google Shape;348;p34"/>
          <p:cNvSpPr/>
          <p:nvPr/>
        </p:nvSpPr>
        <p:spPr>
          <a:xfrm>
            <a:off x="3786389" y="4288664"/>
            <a:ext cx="5203200" cy="592500"/>
          </a:xfrm>
          <a:prstGeom prst="rect">
            <a:avLst/>
          </a:prstGeom>
          <a:solidFill>
            <a:srgbClr val="FFFFFF"/>
          </a:solidFill>
          <a:ln cap="flat" cmpd="sng" w="12700">
            <a:solidFill>
              <a:srgbClr val="6C900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rPr b="0" i="0" lang="es-CO" sz="1800" u="none" cap="none" strike="noStrike">
                <a:solidFill>
                  <a:srgbClr val="000000"/>
                </a:solidFill>
                <a:latin typeface="Calibri"/>
                <a:ea typeface="Calibri"/>
                <a:cs typeface="Calibri"/>
                <a:sym typeface="Calibri"/>
              </a:rPr>
              <a:t>Laboratorio Territorial para la sustentabilidad urbana </a:t>
            </a:r>
            <a:endParaRPr b="0" i="0" sz="1800" u="none" cap="none" strike="noStrike">
              <a:solidFill>
                <a:srgbClr val="000000"/>
              </a:solidFill>
              <a:latin typeface="Calibri"/>
              <a:ea typeface="Calibri"/>
              <a:cs typeface="Calibri"/>
              <a:sym typeface="Calibri"/>
            </a:endParaRPr>
          </a:p>
        </p:txBody>
      </p:sp>
      <p:sp>
        <p:nvSpPr>
          <p:cNvPr id="349" name="Google Shape;349;p34"/>
          <p:cNvSpPr/>
          <p:nvPr/>
        </p:nvSpPr>
        <p:spPr>
          <a:xfrm>
            <a:off x="8347516" y="1263503"/>
            <a:ext cx="3579300" cy="730500"/>
          </a:xfrm>
          <a:prstGeom prst="rect">
            <a:avLst/>
          </a:prstGeom>
          <a:solidFill>
            <a:srgbClr val="FFFFFF"/>
          </a:solidFill>
          <a:ln cap="flat" cmpd="sng" w="12700">
            <a:solidFill>
              <a:srgbClr val="6C900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rPr b="0" i="0" lang="es-CO" sz="1800" u="none" cap="none" strike="noStrike">
                <a:solidFill>
                  <a:srgbClr val="000000"/>
                </a:solidFill>
                <a:latin typeface="Calibri"/>
                <a:ea typeface="Calibri"/>
                <a:cs typeface="Calibri"/>
                <a:sym typeface="Calibri"/>
              </a:rPr>
              <a:t>Relación de los actores con el territorio </a:t>
            </a:r>
            <a:endParaRPr b="0" i="0" sz="1800" u="none" cap="none" strike="noStrike">
              <a:solidFill>
                <a:srgbClr val="000000"/>
              </a:solidFill>
              <a:latin typeface="Calibri"/>
              <a:ea typeface="Calibri"/>
              <a:cs typeface="Calibri"/>
              <a:sym typeface="Calibri"/>
            </a:endParaRPr>
          </a:p>
        </p:txBody>
      </p:sp>
      <p:sp>
        <p:nvSpPr>
          <p:cNvPr id="350" name="Google Shape;350;p34"/>
          <p:cNvSpPr/>
          <p:nvPr/>
        </p:nvSpPr>
        <p:spPr>
          <a:xfrm>
            <a:off x="4443211" y="5695972"/>
            <a:ext cx="3593100" cy="612600"/>
          </a:xfrm>
          <a:prstGeom prst="flowChartOr">
            <a:avLst/>
          </a:prstGeom>
          <a:solidFill>
            <a:srgbClr val="94C600"/>
          </a:solidFill>
          <a:ln cap="flat" cmpd="sng" w="12700">
            <a:solidFill>
              <a:srgbClr val="6C900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rPr b="0" i="0" lang="es-CO" sz="1800" u="none" cap="none" strike="noStrike">
                <a:solidFill>
                  <a:srgbClr val="000000"/>
                </a:solidFill>
                <a:latin typeface="Calibri"/>
                <a:ea typeface="Calibri"/>
                <a:cs typeface="Calibri"/>
                <a:sym typeface="Calibri"/>
              </a:rPr>
              <a:t>Modelo Sistémico </a:t>
            </a:r>
            <a:endParaRPr b="0" i="0" sz="1800" u="none" cap="none" strike="noStrike">
              <a:solidFill>
                <a:srgbClr val="000000"/>
              </a:solidFill>
              <a:latin typeface="Calibri"/>
              <a:ea typeface="Calibri"/>
              <a:cs typeface="Calibri"/>
              <a:sym typeface="Calibri"/>
            </a:endParaRPr>
          </a:p>
        </p:txBody>
      </p:sp>
      <p:sp>
        <p:nvSpPr>
          <p:cNvPr id="351" name="Google Shape;351;p34"/>
          <p:cNvSpPr/>
          <p:nvPr/>
        </p:nvSpPr>
        <p:spPr>
          <a:xfrm>
            <a:off x="5293217" y="4971503"/>
            <a:ext cx="1893194" cy="612648"/>
          </a:xfrm>
          <a:prstGeom prst="flowChartDecision">
            <a:avLst/>
          </a:prstGeom>
          <a:solidFill>
            <a:srgbClr val="FFFFFF"/>
          </a:solidFill>
          <a:ln cap="flat" cmpd="sng" w="12700">
            <a:solidFill>
              <a:srgbClr val="6C900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rPr b="0" i="0" lang="es-CO" sz="1800" u="none" cap="none" strike="noStrike">
                <a:solidFill>
                  <a:srgbClr val="000000"/>
                </a:solidFill>
                <a:latin typeface="Calibri"/>
                <a:ea typeface="Calibri"/>
                <a:cs typeface="Calibri"/>
                <a:sym typeface="Calibri"/>
              </a:rPr>
              <a:t>AIRE</a:t>
            </a:r>
            <a:endParaRPr b="0" i="0" sz="1800" u="none" cap="none" strike="noStrike">
              <a:solidFill>
                <a:srgbClr val="000000"/>
              </a:solidFill>
              <a:latin typeface="Calibri"/>
              <a:ea typeface="Calibri"/>
              <a:cs typeface="Calibri"/>
              <a:sym typeface="Calibri"/>
            </a:endParaRPr>
          </a:p>
        </p:txBody>
      </p:sp>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55" name="Shape 355"/>
        <p:cNvGrpSpPr/>
        <p:nvPr/>
      </p:nvGrpSpPr>
      <p:grpSpPr>
        <a:xfrm>
          <a:off x="0" y="0"/>
          <a:ext cx="0" cy="0"/>
          <a:chOff x="0" y="0"/>
          <a:chExt cx="0" cy="0"/>
        </a:xfrm>
      </p:grpSpPr>
      <p:pic>
        <p:nvPicPr>
          <p:cNvPr id="356" name="Google Shape;356;p35"/>
          <p:cNvPicPr preferRelativeResize="0"/>
          <p:nvPr/>
        </p:nvPicPr>
        <p:blipFill rotWithShape="1">
          <a:blip r:embed="rId3">
            <a:alphaModFix/>
          </a:blip>
          <a:srcRect b="0" l="0" r="0" t="0"/>
          <a:stretch/>
        </p:blipFill>
        <p:spPr>
          <a:xfrm>
            <a:off x="11188825" y="5856025"/>
            <a:ext cx="814400" cy="814400"/>
          </a:xfrm>
          <a:prstGeom prst="rect">
            <a:avLst/>
          </a:prstGeom>
          <a:noFill/>
          <a:ln>
            <a:noFill/>
          </a:ln>
        </p:spPr>
      </p:pic>
      <p:sp>
        <p:nvSpPr>
          <p:cNvPr id="357" name="Google Shape;357;p35"/>
          <p:cNvSpPr txBox="1"/>
          <p:nvPr>
            <p:ph type="title"/>
          </p:nvPr>
        </p:nvSpPr>
        <p:spPr>
          <a:xfrm>
            <a:off x="733424" y="415800"/>
            <a:ext cx="8101200" cy="460500"/>
          </a:xfrm>
          <a:prstGeom prst="rect">
            <a:avLst/>
          </a:prstGeom>
          <a:noFill/>
          <a:ln>
            <a:noFill/>
          </a:ln>
        </p:spPr>
        <p:txBody>
          <a:bodyPr anchorCtr="0" anchor="ctr" bIns="45700" lIns="91425" spcFirstLastPara="1" rIns="91425" wrap="square" tIns="45700">
            <a:noAutofit/>
          </a:bodyPr>
          <a:lstStyle/>
          <a:p>
            <a:pPr indent="0" lvl="0" marL="0" marR="0" rtl="0" algn="l">
              <a:lnSpc>
                <a:spcPct val="90000"/>
              </a:lnSpc>
              <a:spcBef>
                <a:spcPts val="0"/>
              </a:spcBef>
              <a:spcAft>
                <a:spcPts val="0"/>
              </a:spcAft>
              <a:buClr>
                <a:schemeClr val="lt1"/>
              </a:buClr>
              <a:buSzPts val="2800"/>
              <a:buFont typeface="Calibri"/>
              <a:buNone/>
            </a:pPr>
            <a:r>
              <a:rPr b="1" i="0" lang="es-CO" sz="2600" u="none" cap="none" strike="noStrike">
                <a:solidFill>
                  <a:srgbClr val="A6C257"/>
                </a:solidFill>
                <a:latin typeface="Roboto"/>
                <a:ea typeface="Roboto"/>
                <a:cs typeface="Roboto"/>
                <a:sym typeface="Roboto"/>
              </a:rPr>
              <a:t>OPERACIÓN DE LA ESCUELA</a:t>
            </a:r>
            <a:endParaRPr b="1" i="0" sz="2600" u="none" cap="none" strike="noStrike">
              <a:solidFill>
                <a:srgbClr val="A6C257"/>
              </a:solidFill>
              <a:latin typeface="Roboto"/>
              <a:ea typeface="Roboto"/>
              <a:cs typeface="Roboto"/>
              <a:sym typeface="Roboto"/>
            </a:endParaRPr>
          </a:p>
        </p:txBody>
      </p:sp>
      <p:sp>
        <p:nvSpPr>
          <p:cNvPr id="358" name="Google Shape;358;p35"/>
          <p:cNvSpPr/>
          <p:nvPr/>
        </p:nvSpPr>
        <p:spPr>
          <a:xfrm>
            <a:off x="3801491" y="1412172"/>
            <a:ext cx="3124800" cy="655200"/>
          </a:xfrm>
          <a:prstGeom prst="rect">
            <a:avLst/>
          </a:prstGeom>
          <a:solidFill>
            <a:srgbClr val="FFFFFF"/>
          </a:solidFill>
          <a:ln cap="flat" cmpd="sng" w="12700">
            <a:solidFill>
              <a:srgbClr val="6C900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rPr b="1" i="0" lang="es-CO" sz="1800" u="none" cap="none" strike="noStrike">
                <a:solidFill>
                  <a:srgbClr val="000000"/>
                </a:solidFill>
                <a:latin typeface="Calibri"/>
                <a:ea typeface="Calibri"/>
                <a:cs typeface="Calibri"/>
                <a:sym typeface="Calibri"/>
              </a:rPr>
              <a:t>Asamblea General </a:t>
            </a:r>
            <a:endParaRPr b="1" i="0" sz="1800" u="none" cap="none" strike="noStrike">
              <a:solidFill>
                <a:srgbClr val="000000"/>
              </a:solidFill>
              <a:latin typeface="Calibri"/>
              <a:ea typeface="Calibri"/>
              <a:cs typeface="Calibri"/>
              <a:sym typeface="Calibri"/>
            </a:endParaRPr>
          </a:p>
        </p:txBody>
      </p:sp>
      <p:sp>
        <p:nvSpPr>
          <p:cNvPr id="359" name="Google Shape;359;p35"/>
          <p:cNvSpPr/>
          <p:nvPr/>
        </p:nvSpPr>
        <p:spPr>
          <a:xfrm>
            <a:off x="1345244" y="2489838"/>
            <a:ext cx="2701800" cy="475200"/>
          </a:xfrm>
          <a:prstGeom prst="rect">
            <a:avLst/>
          </a:prstGeom>
          <a:solidFill>
            <a:srgbClr val="FFFFFF"/>
          </a:solidFill>
          <a:ln cap="flat" cmpd="sng" w="12700">
            <a:solidFill>
              <a:srgbClr val="6C900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rPr b="1" i="0" lang="es-CO" sz="1800" u="none" cap="none" strike="noStrike">
                <a:solidFill>
                  <a:srgbClr val="000000"/>
                </a:solidFill>
                <a:latin typeface="Calibri"/>
                <a:ea typeface="Calibri"/>
                <a:cs typeface="Calibri"/>
                <a:sym typeface="Calibri"/>
              </a:rPr>
              <a:t>Rector </a:t>
            </a:r>
            <a:endParaRPr b="1" i="0" sz="1800" u="none" cap="none" strike="noStrike">
              <a:solidFill>
                <a:srgbClr val="000000"/>
              </a:solidFill>
              <a:latin typeface="Calibri"/>
              <a:ea typeface="Calibri"/>
              <a:cs typeface="Calibri"/>
              <a:sym typeface="Calibri"/>
            </a:endParaRPr>
          </a:p>
        </p:txBody>
      </p:sp>
      <p:cxnSp>
        <p:nvCxnSpPr>
          <p:cNvPr id="360" name="Google Shape;360;p35"/>
          <p:cNvCxnSpPr/>
          <p:nvPr/>
        </p:nvCxnSpPr>
        <p:spPr>
          <a:xfrm flipH="1">
            <a:off x="4057281" y="2067174"/>
            <a:ext cx="962100" cy="589500"/>
          </a:xfrm>
          <a:prstGeom prst="bentConnector3">
            <a:avLst>
              <a:gd fmla="val 50000" name="adj1"/>
            </a:avLst>
          </a:prstGeom>
          <a:noFill/>
          <a:ln cap="flat" cmpd="sng" w="9525">
            <a:solidFill>
              <a:srgbClr val="94C600"/>
            </a:solidFill>
            <a:prstDash val="solid"/>
            <a:miter lim="800000"/>
            <a:headEnd len="sm" w="sm" type="none"/>
            <a:tailEnd len="med" w="med" type="triangle"/>
          </a:ln>
        </p:spPr>
      </p:cxnSp>
      <p:cxnSp>
        <p:nvCxnSpPr>
          <p:cNvPr id="361" name="Google Shape;361;p35"/>
          <p:cNvCxnSpPr/>
          <p:nvPr/>
        </p:nvCxnSpPr>
        <p:spPr>
          <a:xfrm>
            <a:off x="5841540" y="2067174"/>
            <a:ext cx="1009800" cy="589500"/>
          </a:xfrm>
          <a:prstGeom prst="bentConnector3">
            <a:avLst>
              <a:gd fmla="val 49997" name="adj1"/>
            </a:avLst>
          </a:prstGeom>
          <a:noFill/>
          <a:ln cap="flat" cmpd="sng" w="9525">
            <a:solidFill>
              <a:srgbClr val="94C600"/>
            </a:solidFill>
            <a:prstDash val="solid"/>
            <a:miter lim="800000"/>
            <a:headEnd len="sm" w="sm" type="none"/>
            <a:tailEnd len="med" w="med" type="triangle"/>
          </a:ln>
        </p:spPr>
      </p:cxnSp>
      <p:sp>
        <p:nvSpPr>
          <p:cNvPr id="362" name="Google Shape;362;p35"/>
          <p:cNvSpPr/>
          <p:nvPr/>
        </p:nvSpPr>
        <p:spPr>
          <a:xfrm>
            <a:off x="6851329" y="2290644"/>
            <a:ext cx="3084000" cy="728400"/>
          </a:xfrm>
          <a:prstGeom prst="rect">
            <a:avLst/>
          </a:prstGeom>
          <a:solidFill>
            <a:srgbClr val="FFFFFF"/>
          </a:solidFill>
          <a:ln cap="flat" cmpd="sng" w="12700">
            <a:solidFill>
              <a:srgbClr val="6C900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rPr b="1" i="0" lang="es-CO" sz="1800" u="none" cap="none" strike="noStrike">
                <a:solidFill>
                  <a:srgbClr val="000000"/>
                </a:solidFill>
                <a:latin typeface="Calibri"/>
                <a:ea typeface="Calibri"/>
                <a:cs typeface="Calibri"/>
                <a:sym typeface="Calibri"/>
              </a:rPr>
              <a:t>Consejo Rector </a:t>
            </a:r>
            <a:endParaRPr b="1" i="0" sz="1800" u="none" cap="none" strike="noStrike">
              <a:solidFill>
                <a:srgbClr val="000000"/>
              </a:solidFill>
              <a:latin typeface="Calibri"/>
              <a:ea typeface="Calibri"/>
              <a:cs typeface="Calibri"/>
              <a:sym typeface="Calibri"/>
            </a:endParaRPr>
          </a:p>
        </p:txBody>
      </p:sp>
      <p:sp>
        <p:nvSpPr>
          <p:cNvPr id="363" name="Google Shape;363;p35"/>
          <p:cNvSpPr/>
          <p:nvPr/>
        </p:nvSpPr>
        <p:spPr>
          <a:xfrm>
            <a:off x="4084640" y="3636447"/>
            <a:ext cx="2841600" cy="764100"/>
          </a:xfrm>
          <a:prstGeom prst="rect">
            <a:avLst/>
          </a:prstGeom>
          <a:solidFill>
            <a:srgbClr val="FFFFFF"/>
          </a:solidFill>
          <a:ln cap="flat" cmpd="sng" w="12700">
            <a:solidFill>
              <a:srgbClr val="6C900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rPr b="1" i="0" lang="es-CO" sz="1800" u="none" cap="none" strike="noStrike">
                <a:solidFill>
                  <a:srgbClr val="000000"/>
                </a:solidFill>
                <a:latin typeface="Calibri"/>
                <a:ea typeface="Calibri"/>
                <a:cs typeface="Calibri"/>
                <a:sym typeface="Calibri"/>
              </a:rPr>
              <a:t>Secretaria Técnica</a:t>
            </a:r>
            <a:endParaRPr b="0" i="0" sz="1400" u="none" cap="none" strike="noStrike">
              <a:solidFill>
                <a:srgbClr val="000000"/>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1800"/>
              <a:buFont typeface="Arial"/>
              <a:buNone/>
            </a:pPr>
            <a:r>
              <a:rPr b="1" i="0" lang="es-CO" sz="1800" u="none" cap="none" strike="noStrike">
                <a:solidFill>
                  <a:srgbClr val="000000"/>
                </a:solidFill>
                <a:latin typeface="Calibri"/>
                <a:ea typeface="Calibri"/>
                <a:cs typeface="Calibri"/>
                <a:sym typeface="Calibri"/>
              </a:rPr>
              <a:t>AMVA </a:t>
            </a:r>
            <a:endParaRPr b="1" i="0" sz="1800" u="none" cap="none" strike="noStrike">
              <a:solidFill>
                <a:srgbClr val="000000"/>
              </a:solidFill>
              <a:latin typeface="Calibri"/>
              <a:ea typeface="Calibri"/>
              <a:cs typeface="Calibri"/>
              <a:sym typeface="Calibri"/>
            </a:endParaRPr>
          </a:p>
        </p:txBody>
      </p:sp>
      <p:cxnSp>
        <p:nvCxnSpPr>
          <p:cNvPr id="364" name="Google Shape;364;p35"/>
          <p:cNvCxnSpPr>
            <a:stCxn id="359" idx="2"/>
            <a:endCxn id="363" idx="1"/>
          </p:cNvCxnSpPr>
          <p:nvPr/>
        </p:nvCxnSpPr>
        <p:spPr>
          <a:xfrm flipH="1" rot="-5400000">
            <a:off x="2863544" y="2797638"/>
            <a:ext cx="1053600" cy="1388400"/>
          </a:xfrm>
          <a:prstGeom prst="bentConnector2">
            <a:avLst/>
          </a:prstGeom>
          <a:noFill/>
          <a:ln cap="flat" cmpd="sng" w="9525">
            <a:solidFill>
              <a:srgbClr val="94C600"/>
            </a:solidFill>
            <a:prstDash val="solid"/>
            <a:miter lim="800000"/>
            <a:headEnd len="sm" w="sm" type="none"/>
            <a:tailEnd len="med" w="med" type="triangle"/>
          </a:ln>
        </p:spPr>
      </p:cxnSp>
      <p:sp>
        <p:nvSpPr>
          <p:cNvPr id="365" name="Google Shape;365;p35"/>
          <p:cNvSpPr/>
          <p:nvPr/>
        </p:nvSpPr>
        <p:spPr>
          <a:xfrm>
            <a:off x="3535294" y="5280748"/>
            <a:ext cx="3677700" cy="504900"/>
          </a:xfrm>
          <a:prstGeom prst="rect">
            <a:avLst/>
          </a:prstGeom>
          <a:solidFill>
            <a:srgbClr val="FFFFFF"/>
          </a:solidFill>
          <a:ln cap="flat" cmpd="sng" w="12700">
            <a:solidFill>
              <a:srgbClr val="6C900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rPr b="1" i="0" lang="es-CO" sz="1800" u="none" cap="none" strike="noStrike">
                <a:solidFill>
                  <a:srgbClr val="000000"/>
                </a:solidFill>
                <a:latin typeface="Calibri"/>
                <a:ea typeface="Calibri"/>
                <a:cs typeface="Calibri"/>
                <a:sym typeface="Calibri"/>
              </a:rPr>
              <a:t>Soporte de experticia temática  </a:t>
            </a:r>
            <a:endParaRPr b="1" i="0" sz="1800" u="none" cap="none" strike="noStrike">
              <a:solidFill>
                <a:srgbClr val="000000"/>
              </a:solidFill>
              <a:latin typeface="Calibri"/>
              <a:ea typeface="Calibri"/>
              <a:cs typeface="Calibri"/>
              <a:sym typeface="Calibri"/>
            </a:endParaRPr>
          </a:p>
        </p:txBody>
      </p:sp>
      <p:sp>
        <p:nvSpPr>
          <p:cNvPr id="366" name="Google Shape;366;p35"/>
          <p:cNvSpPr/>
          <p:nvPr/>
        </p:nvSpPr>
        <p:spPr>
          <a:xfrm>
            <a:off x="7543855" y="5280748"/>
            <a:ext cx="2531100" cy="504900"/>
          </a:xfrm>
          <a:prstGeom prst="rect">
            <a:avLst/>
          </a:prstGeom>
          <a:solidFill>
            <a:srgbClr val="FFFFFF"/>
          </a:solidFill>
          <a:ln cap="flat" cmpd="sng" w="12700">
            <a:solidFill>
              <a:srgbClr val="6C900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rPr b="1" i="0" lang="es-CO" sz="1800" u="none" cap="none" strike="noStrike">
                <a:solidFill>
                  <a:srgbClr val="000000"/>
                </a:solidFill>
                <a:latin typeface="Calibri"/>
                <a:ea typeface="Calibri"/>
                <a:cs typeface="Calibri"/>
                <a:sym typeface="Calibri"/>
              </a:rPr>
              <a:t>Soporte tecnológico </a:t>
            </a:r>
            <a:endParaRPr b="1" i="0" sz="1800" u="none" cap="none" strike="noStrike">
              <a:solidFill>
                <a:srgbClr val="000000"/>
              </a:solidFill>
              <a:latin typeface="Calibri"/>
              <a:ea typeface="Calibri"/>
              <a:cs typeface="Calibri"/>
              <a:sym typeface="Calibri"/>
            </a:endParaRPr>
          </a:p>
        </p:txBody>
      </p:sp>
      <p:cxnSp>
        <p:nvCxnSpPr>
          <p:cNvPr id="367" name="Google Shape;367;p35"/>
          <p:cNvCxnSpPr/>
          <p:nvPr/>
        </p:nvCxnSpPr>
        <p:spPr>
          <a:xfrm>
            <a:off x="6926384" y="4384222"/>
            <a:ext cx="1736400" cy="896400"/>
          </a:xfrm>
          <a:prstGeom prst="bentConnector2">
            <a:avLst/>
          </a:prstGeom>
          <a:noFill/>
          <a:ln cap="flat" cmpd="sng" w="9525">
            <a:solidFill>
              <a:srgbClr val="94C600"/>
            </a:solidFill>
            <a:prstDash val="solid"/>
            <a:miter lim="800000"/>
            <a:headEnd len="sm" w="sm" type="none"/>
            <a:tailEnd len="med" w="med" type="triangle"/>
          </a:ln>
        </p:spPr>
      </p:cxnSp>
      <p:cxnSp>
        <p:nvCxnSpPr>
          <p:cNvPr id="368" name="Google Shape;368;p35"/>
          <p:cNvCxnSpPr>
            <a:stCxn id="363" idx="2"/>
          </p:cNvCxnSpPr>
          <p:nvPr/>
        </p:nvCxnSpPr>
        <p:spPr>
          <a:xfrm>
            <a:off x="5505440" y="4400547"/>
            <a:ext cx="8700" cy="865200"/>
          </a:xfrm>
          <a:prstGeom prst="straightConnector1">
            <a:avLst/>
          </a:prstGeom>
          <a:noFill/>
          <a:ln cap="flat" cmpd="sng" w="9525">
            <a:solidFill>
              <a:srgbClr val="94C600"/>
            </a:solidFill>
            <a:prstDash val="solid"/>
            <a:miter lim="800000"/>
            <a:headEnd len="sm" w="sm" type="none"/>
            <a:tailEnd len="med" w="med" type="triangle"/>
          </a:ln>
        </p:spPr>
      </p:cxnSp>
      <p:sp>
        <p:nvSpPr>
          <p:cNvPr id="369" name="Google Shape;369;p35"/>
          <p:cNvSpPr/>
          <p:nvPr/>
        </p:nvSpPr>
        <p:spPr>
          <a:xfrm>
            <a:off x="697065" y="5280751"/>
            <a:ext cx="2507400" cy="504900"/>
          </a:xfrm>
          <a:prstGeom prst="rect">
            <a:avLst/>
          </a:prstGeom>
          <a:solidFill>
            <a:srgbClr val="FFFFFF"/>
          </a:solidFill>
          <a:ln cap="flat" cmpd="sng" w="12700">
            <a:solidFill>
              <a:srgbClr val="6C900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rPr b="1" i="0" lang="es-CO" sz="1800" u="none" cap="none" strike="noStrike">
                <a:solidFill>
                  <a:srgbClr val="000000"/>
                </a:solidFill>
                <a:latin typeface="Calibri"/>
                <a:ea typeface="Calibri"/>
                <a:cs typeface="Calibri"/>
                <a:sym typeface="Calibri"/>
              </a:rPr>
              <a:t>Soporte operativo</a:t>
            </a:r>
            <a:endParaRPr b="1" i="0" sz="1800" u="none" cap="none" strike="noStrike">
              <a:solidFill>
                <a:srgbClr val="000000"/>
              </a:solidFill>
              <a:latin typeface="Calibri"/>
              <a:ea typeface="Calibri"/>
              <a:cs typeface="Calibri"/>
              <a:sym typeface="Calibri"/>
            </a:endParaRPr>
          </a:p>
        </p:txBody>
      </p:sp>
      <p:cxnSp>
        <p:nvCxnSpPr>
          <p:cNvPr id="370" name="Google Shape;370;p35"/>
          <p:cNvCxnSpPr>
            <a:endCxn id="369" idx="0"/>
          </p:cNvCxnSpPr>
          <p:nvPr/>
        </p:nvCxnSpPr>
        <p:spPr>
          <a:xfrm flipH="1">
            <a:off x="1950765" y="4400551"/>
            <a:ext cx="2106900" cy="880200"/>
          </a:xfrm>
          <a:prstGeom prst="bentConnector2">
            <a:avLst/>
          </a:prstGeom>
          <a:noFill/>
          <a:ln cap="flat" cmpd="sng" w="9525">
            <a:solidFill>
              <a:srgbClr val="94C600"/>
            </a:solidFill>
            <a:prstDash val="solid"/>
            <a:miter lim="800000"/>
            <a:headEnd len="sm" w="sm" type="none"/>
            <a:tailEnd len="med" w="med" type="triangle"/>
          </a:ln>
        </p:spPr>
      </p:cxnSp>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74" name="Shape 374"/>
        <p:cNvGrpSpPr/>
        <p:nvPr/>
      </p:nvGrpSpPr>
      <p:grpSpPr>
        <a:xfrm>
          <a:off x="0" y="0"/>
          <a:ext cx="0" cy="0"/>
          <a:chOff x="0" y="0"/>
          <a:chExt cx="0" cy="0"/>
        </a:xfrm>
      </p:grpSpPr>
      <p:pic>
        <p:nvPicPr>
          <p:cNvPr id="375" name="Google Shape;375;p36"/>
          <p:cNvPicPr preferRelativeResize="0"/>
          <p:nvPr/>
        </p:nvPicPr>
        <p:blipFill rotWithShape="1">
          <a:blip r:embed="rId3">
            <a:alphaModFix/>
          </a:blip>
          <a:srcRect b="0" l="0" r="0" t="0"/>
          <a:stretch/>
        </p:blipFill>
        <p:spPr>
          <a:xfrm>
            <a:off x="11188825" y="5856025"/>
            <a:ext cx="814400" cy="814400"/>
          </a:xfrm>
          <a:prstGeom prst="rect">
            <a:avLst/>
          </a:prstGeom>
          <a:noFill/>
          <a:ln>
            <a:noFill/>
          </a:ln>
        </p:spPr>
      </p:pic>
      <p:sp>
        <p:nvSpPr>
          <p:cNvPr id="376" name="Google Shape;376;p36"/>
          <p:cNvSpPr txBox="1"/>
          <p:nvPr/>
        </p:nvSpPr>
        <p:spPr>
          <a:xfrm>
            <a:off x="1102227" y="1588475"/>
            <a:ext cx="8072400" cy="3458400"/>
          </a:xfrm>
          <a:prstGeom prst="rect">
            <a:avLst/>
          </a:prstGeom>
          <a:noFill/>
          <a:ln>
            <a:noFill/>
          </a:ln>
        </p:spPr>
        <p:txBody>
          <a:bodyPr anchorCtr="0" anchor="t" bIns="91425" lIns="91425" spcFirstLastPara="1" rIns="91425" wrap="square" tIns="91425">
            <a:noAutofit/>
          </a:bodyPr>
          <a:lstStyle/>
          <a:p>
            <a:pPr indent="0" lvl="0" marL="0" marR="0" rtl="0" algn="just">
              <a:lnSpc>
                <a:spcPct val="115000"/>
              </a:lnSpc>
              <a:spcBef>
                <a:spcPts val="0"/>
              </a:spcBef>
              <a:spcAft>
                <a:spcPts val="0"/>
              </a:spcAft>
              <a:buClr>
                <a:srgbClr val="000000"/>
              </a:buClr>
              <a:buSzPts val="2400"/>
              <a:buFont typeface="Arial"/>
              <a:buNone/>
            </a:pPr>
            <a:r>
              <a:rPr b="1" i="0" lang="es-CO" sz="2400" u="none" cap="none" strike="noStrike">
                <a:solidFill>
                  <a:schemeClr val="dk1"/>
                </a:solidFill>
                <a:latin typeface="Roboto"/>
                <a:ea typeface="Roboto"/>
                <a:cs typeface="Roboto"/>
                <a:sym typeface="Roboto"/>
              </a:rPr>
              <a:t>Rector</a:t>
            </a:r>
            <a:endParaRPr b="1" i="0" sz="2400" u="none" cap="none" strike="noStrike">
              <a:solidFill>
                <a:schemeClr val="dk1"/>
              </a:solidFill>
              <a:latin typeface="Roboto"/>
              <a:ea typeface="Roboto"/>
              <a:cs typeface="Roboto"/>
              <a:sym typeface="Roboto"/>
            </a:endParaRPr>
          </a:p>
          <a:p>
            <a:pPr indent="0" lvl="0" marL="0" marR="0" rtl="0" algn="just">
              <a:lnSpc>
                <a:spcPct val="115000"/>
              </a:lnSpc>
              <a:spcBef>
                <a:spcPts val="0"/>
              </a:spcBef>
              <a:spcAft>
                <a:spcPts val="0"/>
              </a:spcAft>
              <a:buClr>
                <a:srgbClr val="000000"/>
              </a:buClr>
              <a:buSzPts val="1400"/>
              <a:buFont typeface="Arial"/>
              <a:buNone/>
            </a:pPr>
            <a:r>
              <a:rPr b="1" i="0" lang="es-CO" sz="1400" u="none" cap="none" strike="noStrike">
                <a:solidFill>
                  <a:schemeClr val="dk1"/>
                </a:solidFill>
                <a:latin typeface="Roboto"/>
                <a:ea typeface="Roboto"/>
                <a:cs typeface="Roboto"/>
                <a:sym typeface="Roboto"/>
              </a:rPr>
              <a:t> </a:t>
            </a:r>
            <a:endParaRPr b="1" i="0" sz="1400" u="none" cap="none" strike="noStrike">
              <a:solidFill>
                <a:schemeClr val="dk1"/>
              </a:solidFill>
              <a:latin typeface="Roboto"/>
              <a:ea typeface="Roboto"/>
              <a:cs typeface="Roboto"/>
              <a:sym typeface="Roboto"/>
            </a:endParaRPr>
          </a:p>
          <a:p>
            <a:pPr indent="0" lvl="0" marL="0" marR="0" rtl="0" algn="just">
              <a:lnSpc>
                <a:spcPct val="115000"/>
              </a:lnSpc>
              <a:spcBef>
                <a:spcPts val="0"/>
              </a:spcBef>
              <a:spcAft>
                <a:spcPts val="0"/>
              </a:spcAft>
              <a:buClr>
                <a:srgbClr val="000000"/>
              </a:buClr>
              <a:buSzPts val="2400"/>
              <a:buFont typeface="Arial"/>
              <a:buNone/>
            </a:pPr>
            <a:r>
              <a:rPr b="0" i="0" lang="es-CO" sz="2400" u="none" cap="none" strike="noStrike">
                <a:solidFill>
                  <a:schemeClr val="dk1"/>
                </a:solidFill>
                <a:latin typeface="Roboto"/>
                <a:ea typeface="Roboto"/>
                <a:cs typeface="Roboto"/>
                <a:sym typeface="Roboto"/>
              </a:rPr>
              <a:t>Será uno de los representantes de las entidades académicas asociadas, elegido por la Asamblea General, quien coordinará el funcionamiento  de la  Escuela según las políticas trazadas por el Consejo Rector y será el vocero de la Escuela ante el público en general.</a:t>
            </a:r>
            <a:endParaRPr b="0" i="0" sz="1400" u="none" cap="none" strike="noStrike">
              <a:solidFill>
                <a:srgbClr val="000000"/>
              </a:solidFill>
              <a:latin typeface="Roboto"/>
              <a:ea typeface="Roboto"/>
              <a:cs typeface="Roboto"/>
              <a:sym typeface="Roboto"/>
            </a:endParaRPr>
          </a:p>
        </p:txBody>
      </p:sp>
      <p:sp>
        <p:nvSpPr>
          <p:cNvPr id="377" name="Google Shape;377;p36"/>
          <p:cNvSpPr/>
          <p:nvPr/>
        </p:nvSpPr>
        <p:spPr>
          <a:xfrm rot="5400000">
            <a:off x="332325" y="296659"/>
            <a:ext cx="345000" cy="1002000"/>
          </a:xfrm>
          <a:prstGeom prst="round2SameRect">
            <a:avLst>
              <a:gd fmla="val 50000" name="adj1"/>
              <a:gd fmla="val 0" name="adj2"/>
            </a:avLst>
          </a:prstGeom>
          <a:solidFill>
            <a:srgbClr val="FFBB0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78" name="Google Shape;378;p36"/>
          <p:cNvSpPr txBox="1"/>
          <p:nvPr>
            <p:ph type="title"/>
          </p:nvPr>
        </p:nvSpPr>
        <p:spPr>
          <a:xfrm>
            <a:off x="623050" y="448731"/>
            <a:ext cx="9931200" cy="725400"/>
          </a:xfrm>
          <a:prstGeom prst="rect">
            <a:avLst/>
          </a:prstGeom>
          <a:noFill/>
          <a:ln>
            <a:noFill/>
          </a:ln>
        </p:spPr>
        <p:txBody>
          <a:bodyPr anchorCtr="0" anchor="ctr" bIns="45700" lIns="91425" spcFirstLastPara="1" rIns="91425" wrap="square" tIns="45700">
            <a:noAutofit/>
          </a:bodyPr>
          <a:lstStyle/>
          <a:p>
            <a:pPr indent="0" lvl="0" marL="0" marR="0" rtl="0" algn="l">
              <a:lnSpc>
                <a:spcPct val="90000"/>
              </a:lnSpc>
              <a:spcBef>
                <a:spcPts val="0"/>
              </a:spcBef>
              <a:spcAft>
                <a:spcPts val="0"/>
              </a:spcAft>
              <a:buClr>
                <a:schemeClr val="dk1"/>
              </a:buClr>
              <a:buSzPts val="2160"/>
              <a:buFont typeface="Calibri"/>
              <a:buNone/>
            </a:pPr>
            <a:r>
              <a:rPr b="0" i="0" lang="es-CO" sz="2160" u="none" cap="none" strike="noStrike">
                <a:solidFill>
                  <a:srgbClr val="FFFFFF"/>
                </a:solidFill>
                <a:latin typeface="Roboto"/>
                <a:ea typeface="Roboto"/>
                <a:cs typeface="Roboto"/>
                <a:sym typeface="Roboto"/>
              </a:rPr>
              <a:t>5.   </a:t>
            </a:r>
            <a:r>
              <a:rPr b="1" i="0" lang="es-CO" sz="2100" u="none" cap="none" strike="noStrike">
                <a:solidFill>
                  <a:srgbClr val="B1B555"/>
                </a:solidFill>
                <a:latin typeface="Roboto"/>
                <a:ea typeface="Roboto"/>
                <a:cs typeface="Roboto"/>
                <a:sym typeface="Roboto"/>
              </a:rPr>
              <a:t> </a:t>
            </a:r>
            <a:r>
              <a:rPr b="1" i="0" lang="es-CO" sz="2600" u="none" cap="none" strike="noStrike">
                <a:solidFill>
                  <a:srgbClr val="E5A700"/>
                </a:solidFill>
                <a:latin typeface="Roboto"/>
                <a:ea typeface="Roboto"/>
                <a:cs typeface="Roboto"/>
                <a:sym typeface="Roboto"/>
              </a:rPr>
              <a:t>PROPUESTA DE ESTRUCTURA OPERATIVA</a:t>
            </a:r>
            <a:endParaRPr b="1" i="0" sz="2600" u="none" cap="none" strike="noStrike">
              <a:solidFill>
                <a:srgbClr val="E5A700"/>
              </a:solidFill>
              <a:latin typeface="Roboto"/>
              <a:ea typeface="Roboto"/>
              <a:cs typeface="Roboto"/>
              <a:sym typeface="Roboto"/>
            </a:endParaRPr>
          </a:p>
        </p:txBody>
      </p:sp>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82" name="Shape 382"/>
        <p:cNvGrpSpPr/>
        <p:nvPr/>
      </p:nvGrpSpPr>
      <p:grpSpPr>
        <a:xfrm>
          <a:off x="0" y="0"/>
          <a:ext cx="0" cy="0"/>
          <a:chOff x="0" y="0"/>
          <a:chExt cx="0" cy="0"/>
        </a:xfrm>
      </p:grpSpPr>
      <p:pic>
        <p:nvPicPr>
          <p:cNvPr id="383" name="Google Shape;383;p37"/>
          <p:cNvPicPr preferRelativeResize="0"/>
          <p:nvPr/>
        </p:nvPicPr>
        <p:blipFill rotWithShape="1">
          <a:blip r:embed="rId3">
            <a:alphaModFix/>
          </a:blip>
          <a:srcRect b="0" l="0" r="0" t="0"/>
          <a:stretch/>
        </p:blipFill>
        <p:spPr>
          <a:xfrm>
            <a:off x="11188825" y="5856025"/>
            <a:ext cx="814400" cy="814400"/>
          </a:xfrm>
          <a:prstGeom prst="rect">
            <a:avLst/>
          </a:prstGeom>
          <a:noFill/>
          <a:ln>
            <a:noFill/>
          </a:ln>
        </p:spPr>
      </p:pic>
      <p:sp>
        <p:nvSpPr>
          <p:cNvPr id="384" name="Google Shape;384;p37"/>
          <p:cNvSpPr txBox="1"/>
          <p:nvPr/>
        </p:nvSpPr>
        <p:spPr>
          <a:xfrm>
            <a:off x="1102225" y="1588475"/>
            <a:ext cx="9336900" cy="34584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2400"/>
              <a:buFont typeface="Arial"/>
              <a:buNone/>
            </a:pPr>
            <a:r>
              <a:rPr b="1" i="0" lang="es-CO" sz="2400" u="none" cap="none" strike="noStrike">
                <a:solidFill>
                  <a:schemeClr val="dk1"/>
                </a:solidFill>
                <a:latin typeface="Roboto"/>
                <a:ea typeface="Roboto"/>
                <a:cs typeface="Roboto"/>
                <a:sym typeface="Roboto"/>
              </a:rPr>
              <a:t>Un Consejo Rector</a:t>
            </a:r>
            <a:endParaRPr b="1" i="0" sz="2400" u="none" cap="none" strike="noStrike">
              <a:solidFill>
                <a:schemeClr val="dk1"/>
              </a:solidFill>
              <a:latin typeface="Roboto"/>
              <a:ea typeface="Roboto"/>
              <a:cs typeface="Roboto"/>
              <a:sym typeface="Roboto"/>
            </a:endParaRPr>
          </a:p>
          <a:p>
            <a:pPr indent="0" lvl="0" marL="0" marR="0" rtl="0" algn="l">
              <a:lnSpc>
                <a:spcPct val="100000"/>
              </a:lnSpc>
              <a:spcBef>
                <a:spcPts val="0"/>
              </a:spcBef>
              <a:spcAft>
                <a:spcPts val="0"/>
              </a:spcAft>
              <a:buClr>
                <a:schemeClr val="dk1"/>
              </a:buClr>
              <a:buSzPts val="1100"/>
              <a:buFont typeface="Arial"/>
              <a:buNone/>
            </a:pPr>
            <a:r>
              <a:t/>
            </a:r>
            <a:endParaRPr b="1" i="0" sz="1400" u="none" cap="none" strike="noStrike">
              <a:solidFill>
                <a:schemeClr val="dk1"/>
              </a:solidFill>
              <a:latin typeface="Roboto"/>
              <a:ea typeface="Roboto"/>
              <a:cs typeface="Roboto"/>
              <a:sym typeface="Roboto"/>
            </a:endParaRPr>
          </a:p>
          <a:p>
            <a:pPr indent="0" lvl="0" marL="0" marR="0" rtl="0" algn="just">
              <a:lnSpc>
                <a:spcPct val="100000"/>
              </a:lnSpc>
              <a:spcBef>
                <a:spcPts val="0"/>
              </a:spcBef>
              <a:spcAft>
                <a:spcPts val="0"/>
              </a:spcAft>
              <a:buClr>
                <a:schemeClr val="dk1"/>
              </a:buClr>
              <a:buSzPts val="1100"/>
              <a:buFont typeface="Arial"/>
              <a:buNone/>
            </a:pPr>
            <a:r>
              <a:rPr b="0" i="0" lang="es-CO" sz="2200" u="none" cap="none" strike="noStrike">
                <a:solidFill>
                  <a:schemeClr val="dk1"/>
                </a:solidFill>
                <a:latin typeface="Roboto"/>
                <a:ea typeface="Roboto"/>
                <a:cs typeface="Roboto"/>
                <a:sym typeface="Roboto"/>
              </a:rPr>
              <a:t>Órgano colegiado, al que corresponde la alta gestión de ésta, de acuerdo a las normas que rigen a cada uno de sus integrantes, así como  a los Estatutos y a la política general fijada por la Asamblea General. Los miembros del Consejo Rector serán elegidos por los asociados en  asamblea general.</a:t>
            </a:r>
            <a:endParaRPr b="0" i="0" sz="2200" u="none" cap="none" strike="noStrike">
              <a:solidFill>
                <a:schemeClr val="dk1"/>
              </a:solidFill>
              <a:latin typeface="Roboto"/>
              <a:ea typeface="Roboto"/>
              <a:cs typeface="Roboto"/>
              <a:sym typeface="Roboto"/>
            </a:endParaRPr>
          </a:p>
          <a:p>
            <a:pPr indent="0" lvl="0" marL="0" marR="0" rtl="0" algn="just">
              <a:lnSpc>
                <a:spcPct val="100000"/>
              </a:lnSpc>
              <a:spcBef>
                <a:spcPts val="0"/>
              </a:spcBef>
              <a:spcAft>
                <a:spcPts val="0"/>
              </a:spcAft>
              <a:buClr>
                <a:schemeClr val="dk1"/>
              </a:buClr>
              <a:buSzPts val="1100"/>
              <a:buFont typeface="Arial"/>
              <a:buNone/>
            </a:pPr>
            <a:r>
              <a:rPr b="0" i="0" lang="es-CO" sz="2200" u="none" cap="none" strike="noStrike">
                <a:solidFill>
                  <a:schemeClr val="dk1"/>
                </a:solidFill>
                <a:latin typeface="Roboto"/>
                <a:ea typeface="Roboto"/>
                <a:cs typeface="Roboto"/>
                <a:sym typeface="Roboto"/>
              </a:rPr>
              <a:t>El Consejo rector como órgano de dirección, asume un conjunto de facultades como son: formular y presentar informes, de acuerdo al plan de acción trazado, aprobado por la Asamblea general y ejecutar los acuerdos correspondientes previamente adoptados por la Asamblea, así como una serie de funciones específicas para garantizar el funcionamiento de la Escuela de Ecología Urbana.</a:t>
            </a:r>
            <a:endParaRPr b="1" i="0" sz="2200" u="none" cap="none" strike="noStrike">
              <a:solidFill>
                <a:schemeClr val="dk1"/>
              </a:solidFill>
              <a:latin typeface="Roboto"/>
              <a:ea typeface="Roboto"/>
              <a:cs typeface="Roboto"/>
              <a:sym typeface="Roboto"/>
            </a:endParaRPr>
          </a:p>
          <a:p>
            <a:pPr indent="0" lvl="0" marL="0" marR="0" rtl="0" algn="l">
              <a:lnSpc>
                <a:spcPct val="115000"/>
              </a:lnSpc>
              <a:spcBef>
                <a:spcPts val="0"/>
              </a:spcBef>
              <a:spcAft>
                <a:spcPts val="0"/>
              </a:spcAft>
              <a:buClr>
                <a:srgbClr val="000000"/>
              </a:buClr>
              <a:buSzPts val="2200"/>
              <a:buFont typeface="Arial"/>
              <a:buNone/>
            </a:pPr>
            <a:r>
              <a:t/>
            </a:r>
            <a:endParaRPr b="1" i="0" sz="2200" u="none" cap="none" strike="noStrike">
              <a:solidFill>
                <a:schemeClr val="dk1"/>
              </a:solidFill>
              <a:latin typeface="Roboto"/>
              <a:ea typeface="Roboto"/>
              <a:cs typeface="Roboto"/>
              <a:sym typeface="Roboto"/>
            </a:endParaRPr>
          </a:p>
        </p:txBody>
      </p:sp>
      <p:sp>
        <p:nvSpPr>
          <p:cNvPr id="385" name="Google Shape;385;p37"/>
          <p:cNvSpPr/>
          <p:nvPr/>
        </p:nvSpPr>
        <p:spPr>
          <a:xfrm rot="5400000">
            <a:off x="332325" y="296659"/>
            <a:ext cx="345000" cy="1002000"/>
          </a:xfrm>
          <a:prstGeom prst="round2SameRect">
            <a:avLst>
              <a:gd fmla="val 50000" name="adj1"/>
              <a:gd fmla="val 0" name="adj2"/>
            </a:avLst>
          </a:prstGeom>
          <a:solidFill>
            <a:srgbClr val="FFBB0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86" name="Google Shape;386;p37"/>
          <p:cNvSpPr txBox="1"/>
          <p:nvPr>
            <p:ph type="title"/>
          </p:nvPr>
        </p:nvSpPr>
        <p:spPr>
          <a:xfrm>
            <a:off x="623050" y="448731"/>
            <a:ext cx="9931200" cy="725400"/>
          </a:xfrm>
          <a:prstGeom prst="rect">
            <a:avLst/>
          </a:prstGeom>
          <a:noFill/>
          <a:ln>
            <a:noFill/>
          </a:ln>
        </p:spPr>
        <p:txBody>
          <a:bodyPr anchorCtr="0" anchor="ctr" bIns="45700" lIns="91425" spcFirstLastPara="1" rIns="91425" wrap="square" tIns="45700">
            <a:noAutofit/>
          </a:bodyPr>
          <a:lstStyle/>
          <a:p>
            <a:pPr indent="0" lvl="0" marL="0" marR="0" rtl="0" algn="l">
              <a:lnSpc>
                <a:spcPct val="90000"/>
              </a:lnSpc>
              <a:spcBef>
                <a:spcPts val="0"/>
              </a:spcBef>
              <a:spcAft>
                <a:spcPts val="0"/>
              </a:spcAft>
              <a:buClr>
                <a:schemeClr val="dk1"/>
              </a:buClr>
              <a:buSzPts val="2160"/>
              <a:buFont typeface="Calibri"/>
              <a:buNone/>
            </a:pPr>
            <a:r>
              <a:rPr b="0" i="0" lang="es-CO" sz="2160" u="none" cap="none" strike="noStrike">
                <a:solidFill>
                  <a:srgbClr val="FFFFFF"/>
                </a:solidFill>
                <a:latin typeface="Roboto"/>
                <a:ea typeface="Roboto"/>
                <a:cs typeface="Roboto"/>
                <a:sym typeface="Roboto"/>
              </a:rPr>
              <a:t>5.   </a:t>
            </a:r>
            <a:r>
              <a:rPr b="1" i="0" lang="es-CO" sz="2100" u="none" cap="none" strike="noStrike">
                <a:solidFill>
                  <a:srgbClr val="B1B555"/>
                </a:solidFill>
                <a:latin typeface="Roboto"/>
                <a:ea typeface="Roboto"/>
                <a:cs typeface="Roboto"/>
                <a:sym typeface="Roboto"/>
              </a:rPr>
              <a:t> </a:t>
            </a:r>
            <a:r>
              <a:rPr b="1" i="0" lang="es-CO" sz="2600" u="none" cap="none" strike="noStrike">
                <a:solidFill>
                  <a:srgbClr val="E5A700"/>
                </a:solidFill>
                <a:latin typeface="Roboto"/>
                <a:ea typeface="Roboto"/>
                <a:cs typeface="Roboto"/>
                <a:sym typeface="Roboto"/>
              </a:rPr>
              <a:t>PROPUESTA DE ESTRUCTURA OPERATIVA</a:t>
            </a:r>
            <a:endParaRPr b="1" i="0" sz="2600" u="none" cap="none" strike="noStrike">
              <a:solidFill>
                <a:srgbClr val="E5A700"/>
              </a:solidFill>
              <a:latin typeface="Roboto"/>
              <a:ea typeface="Roboto"/>
              <a:cs typeface="Roboto"/>
              <a:sym typeface="Roboto"/>
            </a:endParaRPr>
          </a:p>
        </p:txBody>
      </p:sp>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90" name="Shape 390"/>
        <p:cNvGrpSpPr/>
        <p:nvPr/>
      </p:nvGrpSpPr>
      <p:grpSpPr>
        <a:xfrm>
          <a:off x="0" y="0"/>
          <a:ext cx="0" cy="0"/>
          <a:chOff x="0" y="0"/>
          <a:chExt cx="0" cy="0"/>
        </a:xfrm>
      </p:grpSpPr>
      <p:pic>
        <p:nvPicPr>
          <p:cNvPr id="391" name="Google Shape;391;p38"/>
          <p:cNvPicPr preferRelativeResize="0"/>
          <p:nvPr/>
        </p:nvPicPr>
        <p:blipFill rotWithShape="1">
          <a:blip r:embed="rId3">
            <a:alphaModFix/>
          </a:blip>
          <a:srcRect b="0" l="0" r="0" t="0"/>
          <a:stretch/>
        </p:blipFill>
        <p:spPr>
          <a:xfrm>
            <a:off x="11188825" y="5856025"/>
            <a:ext cx="814400" cy="814400"/>
          </a:xfrm>
          <a:prstGeom prst="rect">
            <a:avLst/>
          </a:prstGeom>
          <a:noFill/>
          <a:ln>
            <a:noFill/>
          </a:ln>
        </p:spPr>
      </p:pic>
      <p:sp>
        <p:nvSpPr>
          <p:cNvPr id="392" name="Google Shape;392;p38"/>
          <p:cNvSpPr txBox="1"/>
          <p:nvPr/>
        </p:nvSpPr>
        <p:spPr>
          <a:xfrm>
            <a:off x="1102225" y="1588475"/>
            <a:ext cx="9336900" cy="34584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2400"/>
              <a:buFont typeface="Arial"/>
              <a:buNone/>
            </a:pPr>
            <a:r>
              <a:rPr b="1" i="0" lang="es-CO" sz="2400" u="none" cap="none" strike="noStrike">
                <a:solidFill>
                  <a:schemeClr val="dk1"/>
                </a:solidFill>
                <a:latin typeface="Roboto"/>
                <a:ea typeface="Roboto"/>
                <a:cs typeface="Roboto"/>
                <a:sym typeface="Roboto"/>
              </a:rPr>
              <a:t>Asamblea general</a:t>
            </a:r>
            <a:endParaRPr b="0" i="0" sz="1400" u="none" cap="none" strike="noStrike">
              <a:solidFill>
                <a:schemeClr val="dk1"/>
              </a:solidFill>
              <a:latin typeface="Roboto"/>
              <a:ea typeface="Roboto"/>
              <a:cs typeface="Roboto"/>
              <a:sym typeface="Roboto"/>
            </a:endParaRPr>
          </a:p>
          <a:p>
            <a:pPr indent="0" lvl="0" marL="0" marR="0" rtl="0" algn="l">
              <a:lnSpc>
                <a:spcPct val="100000"/>
              </a:lnSpc>
              <a:spcBef>
                <a:spcPts val="0"/>
              </a:spcBef>
              <a:spcAft>
                <a:spcPts val="0"/>
              </a:spcAft>
              <a:buClr>
                <a:schemeClr val="dk1"/>
              </a:buClr>
              <a:buSzPts val="1100"/>
              <a:buFont typeface="Arial"/>
              <a:buNone/>
            </a:pPr>
            <a:r>
              <a:t/>
            </a:r>
            <a:endParaRPr b="0" i="0" sz="1400" u="none" cap="none" strike="noStrike">
              <a:solidFill>
                <a:schemeClr val="dk1"/>
              </a:solidFill>
              <a:latin typeface="Roboto"/>
              <a:ea typeface="Roboto"/>
              <a:cs typeface="Roboto"/>
              <a:sym typeface="Roboto"/>
            </a:endParaRPr>
          </a:p>
          <a:p>
            <a:pPr indent="0" lvl="0" marL="0" marR="0" rtl="0" algn="just">
              <a:lnSpc>
                <a:spcPct val="115000"/>
              </a:lnSpc>
              <a:spcBef>
                <a:spcPts val="0"/>
              </a:spcBef>
              <a:spcAft>
                <a:spcPts val="0"/>
              </a:spcAft>
              <a:buClr>
                <a:schemeClr val="dk1"/>
              </a:buClr>
              <a:buSzPts val="1100"/>
              <a:buFont typeface="Arial"/>
              <a:buNone/>
            </a:pPr>
            <a:r>
              <a:rPr b="0" i="0" lang="es-CO" sz="2000" u="none" cap="none" strike="noStrike">
                <a:solidFill>
                  <a:schemeClr val="dk1"/>
                </a:solidFill>
                <a:latin typeface="Roboto"/>
                <a:ea typeface="Roboto"/>
                <a:cs typeface="Roboto"/>
                <a:sym typeface="Roboto"/>
              </a:rPr>
              <a:t>Conformada por todos los actores que se manifiestan su interés en sumarse a la Escuela de Ecología Urbana: Instituciones de educación superior públicas y privadas, Instituciones de investigación y educación para el trabajo y el desarrollo humano, Agremiaciones empresariales, empresas, Organizaciones educativas y socio ambientales que lideran procesos educativo ambientales, Comités interinstitucionales de Educación Ambiental. CIDEA, Instituciones oficiales con competencias en lo educativo ambiental: CARs, Ministerios, Municipios, Departamentos, Agencias, organizaciones, redes de orden nacional, internacional, quienes a partir de los propósitos de la Escuela, trazan sus líneas de trabajo autónomamente y formalizan sus compromisos con la Escuela.</a:t>
            </a:r>
            <a:endParaRPr b="1" i="0" sz="2400" u="none" cap="none" strike="noStrike">
              <a:solidFill>
                <a:schemeClr val="dk1"/>
              </a:solidFill>
              <a:latin typeface="Roboto"/>
              <a:ea typeface="Roboto"/>
              <a:cs typeface="Roboto"/>
              <a:sym typeface="Roboto"/>
            </a:endParaRPr>
          </a:p>
          <a:p>
            <a:pPr indent="0" lvl="0" marL="0" marR="0" rtl="0" algn="l">
              <a:lnSpc>
                <a:spcPct val="115000"/>
              </a:lnSpc>
              <a:spcBef>
                <a:spcPts val="0"/>
              </a:spcBef>
              <a:spcAft>
                <a:spcPts val="0"/>
              </a:spcAft>
              <a:buClr>
                <a:srgbClr val="000000"/>
              </a:buClr>
              <a:buSzPts val="2400"/>
              <a:buFont typeface="Arial"/>
              <a:buNone/>
            </a:pPr>
            <a:r>
              <a:t/>
            </a:r>
            <a:endParaRPr b="1" i="0" sz="2400" u="none" cap="none" strike="noStrike">
              <a:solidFill>
                <a:schemeClr val="dk1"/>
              </a:solidFill>
              <a:latin typeface="Roboto"/>
              <a:ea typeface="Roboto"/>
              <a:cs typeface="Roboto"/>
              <a:sym typeface="Roboto"/>
            </a:endParaRPr>
          </a:p>
        </p:txBody>
      </p:sp>
      <p:sp>
        <p:nvSpPr>
          <p:cNvPr id="393" name="Google Shape;393;p38"/>
          <p:cNvSpPr/>
          <p:nvPr/>
        </p:nvSpPr>
        <p:spPr>
          <a:xfrm rot="5400000">
            <a:off x="332325" y="296659"/>
            <a:ext cx="345000" cy="1002000"/>
          </a:xfrm>
          <a:prstGeom prst="round2SameRect">
            <a:avLst>
              <a:gd fmla="val 50000" name="adj1"/>
              <a:gd fmla="val 0" name="adj2"/>
            </a:avLst>
          </a:prstGeom>
          <a:solidFill>
            <a:srgbClr val="FFBB0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94" name="Google Shape;394;p38"/>
          <p:cNvSpPr txBox="1"/>
          <p:nvPr>
            <p:ph type="title"/>
          </p:nvPr>
        </p:nvSpPr>
        <p:spPr>
          <a:xfrm>
            <a:off x="623050" y="448731"/>
            <a:ext cx="9931200" cy="725400"/>
          </a:xfrm>
          <a:prstGeom prst="rect">
            <a:avLst/>
          </a:prstGeom>
          <a:noFill/>
          <a:ln>
            <a:noFill/>
          </a:ln>
        </p:spPr>
        <p:txBody>
          <a:bodyPr anchorCtr="0" anchor="ctr" bIns="45700" lIns="91425" spcFirstLastPara="1" rIns="91425" wrap="square" tIns="45700">
            <a:noAutofit/>
          </a:bodyPr>
          <a:lstStyle/>
          <a:p>
            <a:pPr indent="0" lvl="0" marL="0" marR="0" rtl="0" algn="l">
              <a:lnSpc>
                <a:spcPct val="90000"/>
              </a:lnSpc>
              <a:spcBef>
                <a:spcPts val="0"/>
              </a:spcBef>
              <a:spcAft>
                <a:spcPts val="0"/>
              </a:spcAft>
              <a:buClr>
                <a:schemeClr val="dk1"/>
              </a:buClr>
              <a:buSzPts val="2160"/>
              <a:buFont typeface="Calibri"/>
              <a:buNone/>
            </a:pPr>
            <a:r>
              <a:rPr b="0" i="0" lang="es-CO" sz="2160" u="none" cap="none" strike="noStrike">
                <a:solidFill>
                  <a:srgbClr val="FFFFFF"/>
                </a:solidFill>
                <a:latin typeface="Roboto"/>
                <a:ea typeface="Roboto"/>
                <a:cs typeface="Roboto"/>
                <a:sym typeface="Roboto"/>
              </a:rPr>
              <a:t>5.   </a:t>
            </a:r>
            <a:r>
              <a:rPr b="1" i="0" lang="es-CO" sz="2100" u="none" cap="none" strike="noStrike">
                <a:solidFill>
                  <a:srgbClr val="B1B555"/>
                </a:solidFill>
                <a:latin typeface="Roboto"/>
                <a:ea typeface="Roboto"/>
                <a:cs typeface="Roboto"/>
                <a:sym typeface="Roboto"/>
              </a:rPr>
              <a:t> </a:t>
            </a:r>
            <a:r>
              <a:rPr b="1" i="0" lang="es-CO" sz="2600" u="none" cap="none" strike="noStrike">
                <a:solidFill>
                  <a:srgbClr val="E5A700"/>
                </a:solidFill>
                <a:latin typeface="Roboto"/>
                <a:ea typeface="Roboto"/>
                <a:cs typeface="Roboto"/>
                <a:sym typeface="Roboto"/>
              </a:rPr>
              <a:t>PROPUESTA DE ESTRUCTURA OPERATIVA</a:t>
            </a:r>
            <a:endParaRPr b="1" i="0" sz="2600" u="none" cap="none" strike="noStrike">
              <a:solidFill>
                <a:srgbClr val="E5A700"/>
              </a:solidFill>
              <a:latin typeface="Roboto"/>
              <a:ea typeface="Roboto"/>
              <a:cs typeface="Roboto"/>
              <a:sym typeface="Roboto"/>
            </a:endParaRPr>
          </a:p>
        </p:txBody>
      </p:sp>
    </p:spTree>
  </p:cSld>
  <p:clrMapOvr>
    <a:masterClrMapping/>
  </p:clrMapOvr>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98" name="Shape 398"/>
        <p:cNvGrpSpPr/>
        <p:nvPr/>
      </p:nvGrpSpPr>
      <p:grpSpPr>
        <a:xfrm>
          <a:off x="0" y="0"/>
          <a:ext cx="0" cy="0"/>
          <a:chOff x="0" y="0"/>
          <a:chExt cx="0" cy="0"/>
        </a:xfrm>
      </p:grpSpPr>
      <p:pic>
        <p:nvPicPr>
          <p:cNvPr id="399" name="Google Shape;399;p39"/>
          <p:cNvPicPr preferRelativeResize="0"/>
          <p:nvPr/>
        </p:nvPicPr>
        <p:blipFill rotWithShape="1">
          <a:blip r:embed="rId3">
            <a:alphaModFix/>
          </a:blip>
          <a:srcRect b="19005" l="24011" r="24154" t="7803"/>
          <a:stretch/>
        </p:blipFill>
        <p:spPr>
          <a:xfrm>
            <a:off x="3214386" y="797169"/>
            <a:ext cx="5486401" cy="5791200"/>
          </a:xfrm>
          <a:prstGeom prst="rect">
            <a:avLst/>
          </a:prstGeom>
          <a:noFill/>
          <a:ln>
            <a:noFill/>
          </a:ln>
        </p:spPr>
      </p:pic>
      <p:sp>
        <p:nvSpPr>
          <p:cNvPr id="400" name="Google Shape;400;p39"/>
          <p:cNvSpPr/>
          <p:nvPr/>
        </p:nvSpPr>
        <p:spPr>
          <a:xfrm rot="-2320077">
            <a:off x="4420666" y="3574832"/>
            <a:ext cx="439630" cy="235874"/>
          </a:xfrm>
          <a:prstGeom prst="flowChartTerminator">
            <a:avLst/>
          </a:prstGeom>
          <a:solidFill>
            <a:srgbClr val="1FDCCA"/>
          </a:solidFill>
          <a:ln cap="flat" cmpd="sng" w="12700">
            <a:solidFill>
              <a:srgbClr val="1ED6DA"/>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401" name="Google Shape;401;p39"/>
          <p:cNvSpPr txBox="1"/>
          <p:nvPr/>
        </p:nvSpPr>
        <p:spPr>
          <a:xfrm>
            <a:off x="4642339" y="3741810"/>
            <a:ext cx="1301258" cy="369332"/>
          </a:xfrm>
          <a:prstGeom prst="rect">
            <a:avLst/>
          </a:prstGeom>
          <a:solidFill>
            <a:srgbClr val="1FDCCA"/>
          </a:solid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rPr b="1" i="0" lang="es-CO" sz="1800" u="none" cap="none" strike="noStrike">
                <a:solidFill>
                  <a:schemeClr val="dk1"/>
                </a:solidFill>
                <a:latin typeface="Calibri"/>
                <a:ea typeface="Calibri"/>
                <a:cs typeface="Calibri"/>
                <a:sym typeface="Calibri"/>
              </a:rPr>
              <a:t>ACADEMIA</a:t>
            </a:r>
            <a:endParaRPr b="0" i="0" sz="1400" u="none" cap="none" strike="noStrike">
              <a:solidFill>
                <a:srgbClr val="000000"/>
              </a:solidFill>
              <a:latin typeface="Arial"/>
              <a:ea typeface="Arial"/>
              <a:cs typeface="Arial"/>
              <a:sym typeface="Arial"/>
            </a:endParaRPr>
          </a:p>
        </p:txBody>
      </p:sp>
      <p:sp>
        <p:nvSpPr>
          <p:cNvPr id="402" name="Google Shape;402;p39"/>
          <p:cNvSpPr txBox="1"/>
          <p:nvPr/>
        </p:nvSpPr>
        <p:spPr>
          <a:xfrm>
            <a:off x="5009251" y="5625715"/>
            <a:ext cx="1939030" cy="523220"/>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800"/>
              <a:buFont typeface="Arial"/>
              <a:buNone/>
            </a:pPr>
            <a:r>
              <a:rPr b="1" i="0" lang="es-CO" sz="2800" u="none" cap="none" strike="noStrike">
                <a:solidFill>
                  <a:schemeClr val="lt1"/>
                </a:solidFill>
                <a:latin typeface="Calibri"/>
                <a:ea typeface="Calibri"/>
                <a:cs typeface="Calibri"/>
                <a:sym typeface="Calibri"/>
              </a:rPr>
              <a:t>ASAMBLEA</a:t>
            </a:r>
            <a:endParaRPr b="0" i="0" sz="1400" u="none" cap="none" strike="noStrike">
              <a:solidFill>
                <a:srgbClr val="000000"/>
              </a:solidFill>
              <a:latin typeface="Arial"/>
              <a:ea typeface="Arial"/>
              <a:cs typeface="Arial"/>
              <a:sym typeface="Arial"/>
            </a:endParaRPr>
          </a:p>
        </p:txBody>
      </p:sp>
      <p:sp>
        <p:nvSpPr>
          <p:cNvPr id="403" name="Google Shape;403;p39"/>
          <p:cNvSpPr txBox="1"/>
          <p:nvPr/>
        </p:nvSpPr>
        <p:spPr>
          <a:xfrm>
            <a:off x="4791297" y="5144459"/>
            <a:ext cx="2374938" cy="369332"/>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rPr b="0" i="0" lang="es-CO" sz="1800" u="none" cap="none" strike="noStrike">
                <a:solidFill>
                  <a:schemeClr val="lt1"/>
                </a:solidFill>
                <a:latin typeface="Calibri"/>
                <a:ea typeface="Calibri"/>
                <a:cs typeface="Calibri"/>
                <a:sym typeface="Calibri"/>
              </a:rPr>
              <a:t>CONSEJO RECTOR</a:t>
            </a:r>
            <a:endParaRPr b="0" i="0" sz="1400" u="none" cap="none" strike="noStrike">
              <a:solidFill>
                <a:srgbClr val="000000"/>
              </a:solidFill>
              <a:latin typeface="Arial"/>
              <a:ea typeface="Arial"/>
              <a:cs typeface="Arial"/>
              <a:sym typeface="Arial"/>
            </a:endParaRPr>
          </a:p>
        </p:txBody>
      </p:sp>
      <p:sp>
        <p:nvSpPr>
          <p:cNvPr id="404" name="Google Shape;404;p39"/>
          <p:cNvSpPr/>
          <p:nvPr/>
        </p:nvSpPr>
        <p:spPr>
          <a:xfrm>
            <a:off x="5009251" y="4090454"/>
            <a:ext cx="457200" cy="214673"/>
          </a:xfrm>
          <a:prstGeom prst="flowChartTerminator">
            <a:avLst/>
          </a:prstGeom>
          <a:solidFill>
            <a:srgbClr val="1FDCCA"/>
          </a:solidFill>
          <a:ln cap="flat" cmpd="sng" w="12700">
            <a:solidFill>
              <a:srgbClr val="1ED6DA"/>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405" name="Google Shape;405;p39"/>
          <p:cNvSpPr txBox="1"/>
          <p:nvPr/>
        </p:nvSpPr>
        <p:spPr>
          <a:xfrm>
            <a:off x="6052538" y="2241257"/>
            <a:ext cx="1301258" cy="246221"/>
          </a:xfrm>
          <a:prstGeom prst="rect">
            <a:avLst/>
          </a:prstGeom>
          <a:solidFill>
            <a:srgbClr val="F79352"/>
          </a:solidFill>
          <a:ln cap="flat" cmpd="sng" w="9525">
            <a:solidFill>
              <a:srgbClr val="F79352"/>
            </a:solidFill>
            <a:prstDash val="solid"/>
            <a:round/>
            <a:headEnd len="sm" w="sm" type="none"/>
            <a:tailEnd len="sm" w="sm" type="none"/>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000"/>
              <a:buFont typeface="Arial"/>
              <a:buNone/>
            </a:pPr>
            <a:r>
              <a:rPr b="1" i="0" lang="es-CO" sz="1000" u="none" cap="none" strike="noStrike">
                <a:solidFill>
                  <a:schemeClr val="dk1"/>
                </a:solidFill>
                <a:latin typeface="Calibri"/>
                <a:ea typeface="Calibri"/>
                <a:cs typeface="Calibri"/>
                <a:sym typeface="Calibri"/>
              </a:rPr>
              <a:t>INSTITUCIONALIDAD</a:t>
            </a:r>
            <a:endParaRPr b="0" i="0" sz="1400" u="none" cap="none" strike="noStrike">
              <a:solidFill>
                <a:srgbClr val="000000"/>
              </a:solidFill>
              <a:latin typeface="Arial"/>
              <a:ea typeface="Arial"/>
              <a:cs typeface="Arial"/>
              <a:sym typeface="Arial"/>
            </a:endParaRPr>
          </a:p>
        </p:txBody>
      </p:sp>
      <p:sp>
        <p:nvSpPr>
          <p:cNvPr id="406" name="Google Shape;406;p39"/>
          <p:cNvSpPr/>
          <p:nvPr/>
        </p:nvSpPr>
        <p:spPr>
          <a:xfrm>
            <a:off x="6529754" y="2487478"/>
            <a:ext cx="636481" cy="384676"/>
          </a:xfrm>
          <a:prstGeom prst="flowChartTerminator">
            <a:avLst/>
          </a:prstGeom>
          <a:solidFill>
            <a:srgbClr val="F79352"/>
          </a:solidFill>
          <a:ln cap="flat" cmpd="sng" w="12700">
            <a:solidFill>
              <a:srgbClr val="F79352"/>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407" name="Google Shape;407;p39"/>
          <p:cNvSpPr txBox="1"/>
          <p:nvPr/>
        </p:nvSpPr>
        <p:spPr>
          <a:xfrm>
            <a:off x="4684368" y="2241257"/>
            <a:ext cx="903665" cy="246221"/>
          </a:xfrm>
          <a:prstGeom prst="rect">
            <a:avLst/>
          </a:prstGeom>
          <a:solidFill>
            <a:srgbClr val="FFBB00"/>
          </a:solidFill>
          <a:ln cap="flat" cmpd="sng" w="9525">
            <a:solidFill>
              <a:srgbClr val="FFBB00"/>
            </a:solidFill>
            <a:prstDash val="solid"/>
            <a:round/>
            <a:headEnd len="sm" w="sm" type="none"/>
            <a:tailEnd len="sm" w="sm" type="none"/>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000"/>
              <a:buFont typeface="Arial"/>
              <a:buNone/>
            </a:pPr>
            <a:r>
              <a:rPr b="1" i="0" lang="es-CO" sz="1000" u="none" cap="none" strike="noStrike">
                <a:solidFill>
                  <a:schemeClr val="dk1"/>
                </a:solidFill>
                <a:latin typeface="Calibri"/>
                <a:ea typeface="Calibri"/>
                <a:cs typeface="Calibri"/>
                <a:sym typeface="Calibri"/>
              </a:rPr>
              <a:t>EMPRESA</a:t>
            </a:r>
            <a:endParaRPr b="0" i="0" sz="1400" u="none" cap="none" strike="noStrike">
              <a:solidFill>
                <a:srgbClr val="000000"/>
              </a:solidFill>
              <a:latin typeface="Arial"/>
              <a:ea typeface="Arial"/>
              <a:cs typeface="Arial"/>
              <a:sym typeface="Arial"/>
            </a:endParaRPr>
          </a:p>
        </p:txBody>
      </p:sp>
      <p:sp>
        <p:nvSpPr>
          <p:cNvPr id="408" name="Google Shape;408;p39"/>
          <p:cNvSpPr txBox="1"/>
          <p:nvPr/>
        </p:nvSpPr>
        <p:spPr>
          <a:xfrm>
            <a:off x="6133241" y="3669376"/>
            <a:ext cx="1301258" cy="246221"/>
          </a:xfrm>
          <a:prstGeom prst="rect">
            <a:avLst/>
          </a:prstGeom>
          <a:solidFill>
            <a:srgbClr val="FF6200"/>
          </a:solidFill>
          <a:ln cap="flat" cmpd="sng" w="9525">
            <a:solidFill>
              <a:srgbClr val="FC5E00"/>
            </a:solidFill>
            <a:prstDash val="solid"/>
            <a:round/>
            <a:headEnd len="sm" w="sm" type="none"/>
            <a:tailEnd len="sm" w="sm" type="none"/>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000"/>
              <a:buFont typeface="Arial"/>
              <a:buNone/>
            </a:pPr>
            <a:r>
              <a:rPr b="1" i="0" lang="es-CO" sz="1000" u="none" cap="none" strike="noStrike">
                <a:solidFill>
                  <a:schemeClr val="dk1"/>
                </a:solidFill>
                <a:latin typeface="Calibri"/>
                <a:ea typeface="Calibri"/>
                <a:cs typeface="Calibri"/>
                <a:sym typeface="Calibri"/>
              </a:rPr>
              <a:t>CIUDADANÍA</a:t>
            </a:r>
            <a:endParaRPr b="0" i="0" sz="1400" u="none" cap="none" strike="noStrike">
              <a:solidFill>
                <a:srgbClr val="000000"/>
              </a:solidFill>
              <a:latin typeface="Arial"/>
              <a:ea typeface="Arial"/>
              <a:cs typeface="Arial"/>
              <a:sym typeface="Arial"/>
            </a:endParaRPr>
          </a:p>
        </p:txBody>
      </p:sp>
      <p:sp>
        <p:nvSpPr>
          <p:cNvPr id="409" name="Google Shape;409;p39"/>
          <p:cNvSpPr/>
          <p:nvPr/>
        </p:nvSpPr>
        <p:spPr>
          <a:xfrm>
            <a:off x="6328773" y="3881125"/>
            <a:ext cx="765435" cy="556021"/>
          </a:xfrm>
          <a:prstGeom prst="flowChartTerminator">
            <a:avLst/>
          </a:prstGeom>
          <a:solidFill>
            <a:srgbClr val="FF6B00"/>
          </a:solidFill>
          <a:ln cap="flat" cmpd="sng" w="12700">
            <a:solidFill>
              <a:srgbClr val="FC5E0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410" name="Google Shape;410;p39"/>
          <p:cNvSpPr/>
          <p:nvPr/>
        </p:nvSpPr>
        <p:spPr>
          <a:xfrm>
            <a:off x="4764214" y="2497244"/>
            <a:ext cx="702237" cy="384676"/>
          </a:xfrm>
          <a:prstGeom prst="flowChartTerminator">
            <a:avLst/>
          </a:prstGeom>
          <a:solidFill>
            <a:srgbClr val="FFBB00"/>
          </a:solidFill>
          <a:ln cap="flat" cmpd="sng" w="12700">
            <a:solidFill>
              <a:srgbClr val="FFBB0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411" name="Google Shape;411;p39"/>
          <p:cNvSpPr/>
          <p:nvPr/>
        </p:nvSpPr>
        <p:spPr>
          <a:xfrm rot="-2785924">
            <a:off x="6164371" y="1760584"/>
            <a:ext cx="815040" cy="263670"/>
          </a:xfrm>
          <a:prstGeom prst="flowChartTerminator">
            <a:avLst/>
          </a:prstGeom>
          <a:solidFill>
            <a:srgbClr val="F79352"/>
          </a:solidFill>
          <a:ln cap="flat" cmpd="sng" w="12700">
            <a:solidFill>
              <a:srgbClr val="F79352"/>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412" name="Google Shape;412;p39"/>
          <p:cNvSpPr/>
          <p:nvPr/>
        </p:nvSpPr>
        <p:spPr>
          <a:xfrm>
            <a:off x="8534400" y="4197790"/>
            <a:ext cx="527538" cy="819687"/>
          </a:xfrm>
          <a:prstGeom prst="round1Rect">
            <a:avLst>
              <a:gd fmla="val 16667" name="adj"/>
            </a:avLst>
          </a:prstGeom>
          <a:solidFill>
            <a:schemeClr val="lt1"/>
          </a:solidFill>
          <a:ln cap="flat" cmpd="sng" w="12700">
            <a:solidFill>
              <a:schemeClr val="lt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413" name="Google Shape;413;p39"/>
          <p:cNvSpPr/>
          <p:nvPr/>
        </p:nvSpPr>
        <p:spPr>
          <a:xfrm>
            <a:off x="2971796" y="4159135"/>
            <a:ext cx="527538" cy="819687"/>
          </a:xfrm>
          <a:prstGeom prst="round1Rect">
            <a:avLst>
              <a:gd fmla="val 16667" name="adj"/>
            </a:avLst>
          </a:prstGeom>
          <a:solidFill>
            <a:schemeClr val="lt1"/>
          </a:solidFill>
          <a:ln cap="flat" cmpd="sng" w="12700">
            <a:solidFill>
              <a:schemeClr val="lt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414" name="Google Shape;414;p39"/>
          <p:cNvSpPr/>
          <p:nvPr/>
        </p:nvSpPr>
        <p:spPr>
          <a:xfrm rot="2120133">
            <a:off x="1425397" y="5263786"/>
            <a:ext cx="972519" cy="491460"/>
          </a:xfrm>
          <a:prstGeom prst="ellipse">
            <a:avLst/>
          </a:prstGeom>
          <a:solidFill>
            <a:srgbClr val="1FDCCA"/>
          </a:solidFill>
          <a:ln cap="flat" cmpd="sng" w="12700">
            <a:solidFill>
              <a:srgbClr val="1ED6DA"/>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200"/>
              <a:buFont typeface="Arial"/>
              <a:buNone/>
            </a:pPr>
            <a:r>
              <a:rPr b="1" i="0" lang="es-CO" sz="1200" u="none" cap="none" strike="noStrike">
                <a:solidFill>
                  <a:schemeClr val="dk1"/>
                </a:solidFill>
                <a:latin typeface="Calibri"/>
                <a:ea typeface="Calibri"/>
                <a:cs typeface="Calibri"/>
                <a:sym typeface="Calibri"/>
              </a:rPr>
              <a:t>U DE A</a:t>
            </a:r>
            <a:endParaRPr b="0" i="0" sz="1400" u="none" cap="none" strike="noStrike">
              <a:solidFill>
                <a:srgbClr val="000000"/>
              </a:solidFill>
              <a:latin typeface="Arial"/>
              <a:ea typeface="Arial"/>
              <a:cs typeface="Arial"/>
              <a:sym typeface="Arial"/>
            </a:endParaRPr>
          </a:p>
        </p:txBody>
      </p:sp>
      <p:sp>
        <p:nvSpPr>
          <p:cNvPr id="415" name="Google Shape;415;p39"/>
          <p:cNvSpPr/>
          <p:nvPr/>
        </p:nvSpPr>
        <p:spPr>
          <a:xfrm rot="-2130854">
            <a:off x="1837940" y="3672363"/>
            <a:ext cx="838509" cy="569192"/>
          </a:xfrm>
          <a:prstGeom prst="ellipse">
            <a:avLst/>
          </a:prstGeom>
          <a:solidFill>
            <a:srgbClr val="1FDCCA"/>
          </a:solidFill>
          <a:ln cap="flat" cmpd="sng" w="12700">
            <a:solidFill>
              <a:srgbClr val="1ED6DA"/>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rPr b="1" i="0" lang="es-CO" sz="1400" u="none" cap="none" strike="noStrike">
                <a:solidFill>
                  <a:schemeClr val="dk1"/>
                </a:solidFill>
                <a:latin typeface="Calibri"/>
                <a:ea typeface="Calibri"/>
                <a:cs typeface="Calibri"/>
                <a:sym typeface="Calibri"/>
              </a:rPr>
              <a:t>EAFIT</a:t>
            </a:r>
            <a:endParaRPr b="1" i="0" sz="1050" u="none" cap="none" strike="noStrike">
              <a:solidFill>
                <a:schemeClr val="dk1"/>
              </a:solidFill>
              <a:latin typeface="Calibri"/>
              <a:ea typeface="Calibri"/>
              <a:cs typeface="Calibri"/>
              <a:sym typeface="Calibri"/>
            </a:endParaRPr>
          </a:p>
        </p:txBody>
      </p:sp>
      <p:sp>
        <p:nvSpPr>
          <p:cNvPr id="416" name="Google Shape;416;p39"/>
          <p:cNvSpPr/>
          <p:nvPr/>
        </p:nvSpPr>
        <p:spPr>
          <a:xfrm rot="10475344">
            <a:off x="1983215" y="4616285"/>
            <a:ext cx="1141228" cy="51779"/>
          </a:xfrm>
          <a:prstGeom prst="flowChartTerminator">
            <a:avLst/>
          </a:prstGeom>
          <a:solidFill>
            <a:srgbClr val="1FDCCA"/>
          </a:solidFill>
          <a:ln cap="flat" cmpd="sng" w="12700">
            <a:solidFill>
              <a:srgbClr val="1ED6DA"/>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417" name="Google Shape;417;p39"/>
          <p:cNvSpPr/>
          <p:nvPr/>
        </p:nvSpPr>
        <p:spPr>
          <a:xfrm flipH="1" rot="2600186">
            <a:off x="2236369" y="4296720"/>
            <a:ext cx="783003" cy="59195"/>
          </a:xfrm>
          <a:prstGeom prst="flowChartTerminator">
            <a:avLst/>
          </a:prstGeom>
          <a:solidFill>
            <a:srgbClr val="1FDCCA"/>
          </a:solidFill>
          <a:ln cap="flat" cmpd="sng" w="12700">
            <a:solidFill>
              <a:srgbClr val="1ED6DA"/>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418" name="Google Shape;418;p39"/>
          <p:cNvSpPr/>
          <p:nvPr/>
        </p:nvSpPr>
        <p:spPr>
          <a:xfrm rot="8143407">
            <a:off x="1899871" y="4908706"/>
            <a:ext cx="1080865" cy="85947"/>
          </a:xfrm>
          <a:prstGeom prst="flowChartTerminator">
            <a:avLst/>
          </a:prstGeom>
          <a:solidFill>
            <a:srgbClr val="1FDCCA"/>
          </a:solidFill>
          <a:ln cap="flat" cmpd="sng" w="12700">
            <a:solidFill>
              <a:srgbClr val="1ED6DA"/>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419" name="Google Shape;419;p39"/>
          <p:cNvSpPr/>
          <p:nvPr/>
        </p:nvSpPr>
        <p:spPr>
          <a:xfrm rot="-2586978">
            <a:off x="9281127" y="670305"/>
            <a:ext cx="925852" cy="649313"/>
          </a:xfrm>
          <a:prstGeom prst="ellipse">
            <a:avLst/>
          </a:prstGeom>
          <a:solidFill>
            <a:srgbClr val="FD7D00"/>
          </a:solidFill>
          <a:ln cap="flat" cmpd="sng" w="12700">
            <a:solidFill>
              <a:srgbClr val="FF6B0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900"/>
              <a:buFont typeface="Arial"/>
              <a:buNone/>
            </a:pPr>
            <a:r>
              <a:rPr b="1" i="0" lang="es-CO" sz="900" u="none" cap="none" strike="noStrike">
                <a:solidFill>
                  <a:schemeClr val="dk1"/>
                </a:solidFill>
                <a:latin typeface="Calibri"/>
                <a:ea typeface="Calibri"/>
                <a:cs typeface="Calibri"/>
                <a:sym typeface="Calibri"/>
              </a:rPr>
              <a:t>CORNARE</a:t>
            </a:r>
            <a:endParaRPr b="0" i="0" sz="1400" u="none" cap="none" strike="noStrike">
              <a:solidFill>
                <a:srgbClr val="000000"/>
              </a:solidFill>
              <a:latin typeface="Arial"/>
              <a:ea typeface="Arial"/>
              <a:cs typeface="Arial"/>
              <a:sym typeface="Arial"/>
            </a:endParaRPr>
          </a:p>
        </p:txBody>
      </p:sp>
      <p:sp>
        <p:nvSpPr>
          <p:cNvPr id="420" name="Google Shape;420;p39"/>
          <p:cNvSpPr/>
          <p:nvPr/>
        </p:nvSpPr>
        <p:spPr>
          <a:xfrm rot="-164954">
            <a:off x="10021350" y="1653824"/>
            <a:ext cx="1413046" cy="574100"/>
          </a:xfrm>
          <a:prstGeom prst="ellipse">
            <a:avLst/>
          </a:prstGeom>
          <a:solidFill>
            <a:srgbClr val="FD7D00"/>
          </a:solidFill>
          <a:ln cap="flat" cmpd="sng" w="12700">
            <a:solidFill>
              <a:srgbClr val="FF6B0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900"/>
              <a:buFont typeface="Arial"/>
              <a:buNone/>
            </a:pPr>
            <a:r>
              <a:rPr b="1" i="0" lang="es-CO" sz="900" u="none" cap="none" strike="noStrike">
                <a:solidFill>
                  <a:schemeClr val="dk1"/>
                </a:solidFill>
                <a:latin typeface="Calibri"/>
                <a:ea typeface="Calibri"/>
                <a:cs typeface="Calibri"/>
                <a:sym typeface="Calibri"/>
              </a:rPr>
              <a:t>CORANTIOQUIA</a:t>
            </a:r>
            <a:endParaRPr b="0" i="0" sz="1400" u="none" cap="none" strike="noStrike">
              <a:solidFill>
                <a:srgbClr val="000000"/>
              </a:solidFill>
              <a:latin typeface="Arial"/>
              <a:ea typeface="Arial"/>
              <a:cs typeface="Arial"/>
              <a:sym typeface="Arial"/>
            </a:endParaRPr>
          </a:p>
        </p:txBody>
      </p:sp>
      <p:sp>
        <p:nvSpPr>
          <p:cNvPr id="421" name="Google Shape;421;p39"/>
          <p:cNvSpPr/>
          <p:nvPr/>
        </p:nvSpPr>
        <p:spPr>
          <a:xfrm rot="1382263">
            <a:off x="9794761" y="2379047"/>
            <a:ext cx="1066850" cy="530081"/>
          </a:xfrm>
          <a:prstGeom prst="ellipse">
            <a:avLst/>
          </a:prstGeom>
          <a:solidFill>
            <a:srgbClr val="FD7D00"/>
          </a:solidFill>
          <a:ln cap="flat" cmpd="sng" w="12700">
            <a:solidFill>
              <a:srgbClr val="FF6B0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700"/>
              <a:buFont typeface="Arial"/>
              <a:buNone/>
            </a:pPr>
            <a:r>
              <a:rPr b="1" i="0" lang="es-CO" sz="700" u="none" cap="none" strike="noStrike">
                <a:solidFill>
                  <a:schemeClr val="dk1"/>
                </a:solidFill>
                <a:latin typeface="Calibri"/>
                <a:ea typeface="Calibri"/>
                <a:cs typeface="Calibri"/>
                <a:sym typeface="Calibri"/>
              </a:rPr>
              <a:t>GOBERNACIÓN DE ANTIOQUIA</a:t>
            </a:r>
            <a:endParaRPr b="0" i="0" sz="1400" u="none" cap="none" strike="noStrike">
              <a:solidFill>
                <a:srgbClr val="000000"/>
              </a:solidFill>
              <a:latin typeface="Arial"/>
              <a:ea typeface="Arial"/>
              <a:cs typeface="Arial"/>
              <a:sym typeface="Arial"/>
            </a:endParaRPr>
          </a:p>
        </p:txBody>
      </p:sp>
      <p:sp>
        <p:nvSpPr>
          <p:cNvPr id="422" name="Google Shape;422;p39"/>
          <p:cNvSpPr/>
          <p:nvPr/>
        </p:nvSpPr>
        <p:spPr>
          <a:xfrm rot="228983">
            <a:off x="9024822" y="1901106"/>
            <a:ext cx="1141228" cy="96526"/>
          </a:xfrm>
          <a:prstGeom prst="flowChartTerminator">
            <a:avLst/>
          </a:prstGeom>
          <a:solidFill>
            <a:srgbClr val="FD7D00"/>
          </a:solidFill>
          <a:ln cap="flat" cmpd="sng" w="12700">
            <a:solidFill>
              <a:srgbClr val="FF6B0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423" name="Google Shape;423;p39"/>
          <p:cNvSpPr/>
          <p:nvPr/>
        </p:nvSpPr>
        <p:spPr>
          <a:xfrm flipH="1" rot="-8403214">
            <a:off x="9197933" y="2183498"/>
            <a:ext cx="754723" cy="69979"/>
          </a:xfrm>
          <a:prstGeom prst="flowChartTerminator">
            <a:avLst/>
          </a:prstGeom>
          <a:solidFill>
            <a:srgbClr val="FD7D00"/>
          </a:solidFill>
          <a:ln cap="flat" cmpd="sng" w="12700">
            <a:solidFill>
              <a:srgbClr val="FF6B0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424" name="Google Shape;424;p39"/>
          <p:cNvSpPr/>
          <p:nvPr/>
        </p:nvSpPr>
        <p:spPr>
          <a:xfrm flipH="1" rot="-2336961">
            <a:off x="8875634" y="1349288"/>
            <a:ext cx="713568" cy="99362"/>
          </a:xfrm>
          <a:prstGeom prst="flowChartTerminator">
            <a:avLst/>
          </a:prstGeom>
          <a:solidFill>
            <a:srgbClr val="FD7D00"/>
          </a:solidFill>
          <a:ln cap="flat" cmpd="sng" w="12700">
            <a:solidFill>
              <a:srgbClr val="FF6B0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grpSp>
        <p:nvGrpSpPr>
          <p:cNvPr id="425" name="Google Shape;425;p39"/>
          <p:cNvGrpSpPr/>
          <p:nvPr/>
        </p:nvGrpSpPr>
        <p:grpSpPr>
          <a:xfrm rot="270455">
            <a:off x="1337515" y="877999"/>
            <a:ext cx="2391890" cy="2393555"/>
            <a:chOff x="1328342" y="816358"/>
            <a:chExt cx="2391890" cy="2393555"/>
          </a:xfrm>
        </p:grpSpPr>
        <p:sp>
          <p:nvSpPr>
            <p:cNvPr id="426" name="Google Shape;426;p39"/>
            <p:cNvSpPr/>
            <p:nvPr/>
          </p:nvSpPr>
          <p:spPr>
            <a:xfrm rot="10475344">
              <a:off x="1645823" y="2082148"/>
              <a:ext cx="1141228" cy="152400"/>
            </a:xfrm>
            <a:prstGeom prst="flowChartTerminator">
              <a:avLst/>
            </a:prstGeom>
            <a:solidFill>
              <a:srgbClr val="FFBB00"/>
            </a:solidFill>
            <a:ln cap="flat" cmpd="sng" w="12700">
              <a:solidFill>
                <a:srgbClr val="FFBB0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427" name="Google Shape;427;p39"/>
            <p:cNvSpPr/>
            <p:nvPr/>
          </p:nvSpPr>
          <p:spPr>
            <a:xfrm>
              <a:off x="1955839" y="2673165"/>
              <a:ext cx="633353" cy="536748"/>
            </a:xfrm>
            <a:prstGeom prst="ellipse">
              <a:avLst/>
            </a:prstGeom>
            <a:solidFill>
              <a:srgbClr val="FFBB00"/>
            </a:solidFill>
            <a:ln cap="flat" cmpd="sng" w="12700">
              <a:solidFill>
                <a:srgbClr val="FFBB0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800"/>
                <a:buFont typeface="Arial"/>
                <a:buNone/>
              </a:pPr>
              <a:r>
                <a:rPr b="0" i="0" lang="es-CO" sz="800" u="none" cap="none" strike="noStrike">
                  <a:solidFill>
                    <a:schemeClr val="lt1"/>
                  </a:solidFill>
                  <a:latin typeface="Calibri"/>
                  <a:ea typeface="Calibri"/>
                  <a:cs typeface="Calibri"/>
                  <a:sym typeface="Calibri"/>
                </a:rPr>
                <a:t>ACOPI</a:t>
              </a:r>
              <a:endParaRPr b="0" i="0" sz="1400" u="none" cap="none" strike="noStrike">
                <a:solidFill>
                  <a:srgbClr val="000000"/>
                </a:solidFill>
                <a:latin typeface="Arial"/>
                <a:ea typeface="Arial"/>
                <a:cs typeface="Arial"/>
                <a:sym typeface="Arial"/>
              </a:endParaRPr>
            </a:p>
          </p:txBody>
        </p:sp>
        <p:sp>
          <p:nvSpPr>
            <p:cNvPr id="428" name="Google Shape;428;p39"/>
            <p:cNvSpPr/>
            <p:nvPr/>
          </p:nvSpPr>
          <p:spPr>
            <a:xfrm rot="-2094562">
              <a:off x="2588968" y="1571180"/>
              <a:ext cx="973485" cy="857496"/>
            </a:xfrm>
            <a:prstGeom prst="ellipse">
              <a:avLst/>
            </a:prstGeom>
            <a:solidFill>
              <a:srgbClr val="FFBB00"/>
            </a:solidFill>
            <a:ln cap="flat" cmpd="sng" w="12700">
              <a:solidFill>
                <a:srgbClr val="FFBB0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700"/>
                <a:buFont typeface="Arial"/>
                <a:buNone/>
              </a:pPr>
              <a:r>
                <a:rPr b="0" i="0" lang="es-CO" sz="700" u="none" cap="none" strike="noStrike">
                  <a:solidFill>
                    <a:schemeClr val="dk1"/>
                  </a:solidFill>
                  <a:latin typeface="Calibri"/>
                  <a:ea typeface="Calibri"/>
                  <a:cs typeface="Calibri"/>
                  <a:sym typeface="Calibri"/>
                </a:rPr>
                <a:t>SECTOR PRODUCTIVO</a:t>
              </a:r>
              <a:endParaRPr b="0" i="0" sz="1400" u="none" cap="none" strike="noStrike">
                <a:solidFill>
                  <a:srgbClr val="000000"/>
                </a:solidFill>
                <a:latin typeface="Arial"/>
                <a:ea typeface="Arial"/>
                <a:cs typeface="Arial"/>
                <a:sym typeface="Arial"/>
              </a:endParaRPr>
            </a:p>
          </p:txBody>
        </p:sp>
        <p:sp>
          <p:nvSpPr>
            <p:cNvPr id="429" name="Google Shape;429;p39"/>
            <p:cNvSpPr/>
            <p:nvPr/>
          </p:nvSpPr>
          <p:spPr>
            <a:xfrm rot="-2543672">
              <a:off x="1409742" y="1863245"/>
              <a:ext cx="662425" cy="498362"/>
            </a:xfrm>
            <a:prstGeom prst="ellipse">
              <a:avLst/>
            </a:prstGeom>
            <a:solidFill>
              <a:srgbClr val="FFBB00"/>
            </a:solidFill>
            <a:ln cap="flat" cmpd="sng" w="12700">
              <a:solidFill>
                <a:srgbClr val="FFBB0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700"/>
                <a:buFont typeface="Arial"/>
                <a:buNone/>
              </a:pPr>
              <a:r>
                <a:rPr b="0" i="0" lang="es-CO" sz="700" u="none" cap="none" strike="noStrike">
                  <a:solidFill>
                    <a:schemeClr val="lt1"/>
                  </a:solidFill>
                  <a:latin typeface="Calibri"/>
                  <a:ea typeface="Calibri"/>
                  <a:cs typeface="Calibri"/>
                  <a:sym typeface="Calibri"/>
                </a:rPr>
                <a:t>Aburrá Noirte</a:t>
              </a:r>
              <a:endParaRPr b="0" i="0" sz="1400" u="none" cap="none" strike="noStrike">
                <a:solidFill>
                  <a:srgbClr val="000000"/>
                </a:solidFill>
                <a:latin typeface="Arial"/>
                <a:ea typeface="Arial"/>
                <a:cs typeface="Arial"/>
                <a:sym typeface="Arial"/>
              </a:endParaRPr>
            </a:p>
          </p:txBody>
        </p:sp>
        <p:sp>
          <p:nvSpPr>
            <p:cNvPr id="430" name="Google Shape;430;p39"/>
            <p:cNvSpPr/>
            <p:nvPr/>
          </p:nvSpPr>
          <p:spPr>
            <a:xfrm rot="-1923537">
              <a:off x="1675649" y="947402"/>
              <a:ext cx="661640" cy="584302"/>
            </a:xfrm>
            <a:prstGeom prst="ellipse">
              <a:avLst/>
            </a:prstGeom>
            <a:solidFill>
              <a:srgbClr val="FFBB00"/>
            </a:solidFill>
            <a:ln cap="flat" cmpd="sng" w="12700">
              <a:solidFill>
                <a:srgbClr val="FFBB0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600"/>
                <a:buFont typeface="Arial"/>
                <a:buNone/>
              </a:pPr>
              <a:r>
                <a:rPr b="0" i="0" lang="es-CO" sz="600" u="none" cap="none" strike="noStrike">
                  <a:solidFill>
                    <a:schemeClr val="lt1"/>
                  </a:solidFill>
                  <a:latin typeface="Calibri"/>
                  <a:ea typeface="Calibri"/>
                  <a:cs typeface="Calibri"/>
                  <a:sym typeface="Calibri"/>
                </a:rPr>
                <a:t>PROSUR</a:t>
              </a:r>
              <a:endParaRPr b="0" i="0" sz="400" u="none" cap="none" strike="noStrike">
                <a:solidFill>
                  <a:schemeClr val="lt1"/>
                </a:solidFill>
                <a:latin typeface="Calibri"/>
                <a:ea typeface="Calibri"/>
                <a:cs typeface="Calibri"/>
                <a:sym typeface="Calibri"/>
              </a:endParaRPr>
            </a:p>
          </p:txBody>
        </p:sp>
        <p:sp>
          <p:nvSpPr>
            <p:cNvPr id="431" name="Google Shape;431;p39"/>
            <p:cNvSpPr/>
            <p:nvPr/>
          </p:nvSpPr>
          <p:spPr>
            <a:xfrm flipH="1" rot="2600186">
              <a:off x="1894233" y="1762806"/>
              <a:ext cx="783003" cy="59195"/>
            </a:xfrm>
            <a:prstGeom prst="flowChartTerminator">
              <a:avLst/>
            </a:prstGeom>
            <a:solidFill>
              <a:srgbClr val="FFBB00"/>
            </a:solidFill>
            <a:ln cap="flat" cmpd="sng" w="12700">
              <a:solidFill>
                <a:srgbClr val="FFBB0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432" name="Google Shape;432;p39"/>
            <p:cNvSpPr/>
            <p:nvPr/>
          </p:nvSpPr>
          <p:spPr>
            <a:xfrm flipH="1" rot="-3723455">
              <a:off x="2042012" y="2398381"/>
              <a:ext cx="762295" cy="45719"/>
            </a:xfrm>
            <a:prstGeom prst="flowChartTerminator">
              <a:avLst/>
            </a:prstGeom>
            <a:solidFill>
              <a:srgbClr val="FFBB00"/>
            </a:solidFill>
            <a:ln cap="flat" cmpd="sng" w="12700">
              <a:solidFill>
                <a:srgbClr val="FFBB0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grpSp>
      <p:sp>
        <p:nvSpPr>
          <p:cNvPr id="433" name="Google Shape;433;p39"/>
          <p:cNvSpPr/>
          <p:nvPr/>
        </p:nvSpPr>
        <p:spPr>
          <a:xfrm rot="9597874">
            <a:off x="9136829" y="4490937"/>
            <a:ext cx="883512" cy="45719"/>
          </a:xfrm>
          <a:prstGeom prst="flowChartTerminator">
            <a:avLst/>
          </a:prstGeom>
          <a:solidFill>
            <a:srgbClr val="FD7D00"/>
          </a:solidFill>
          <a:ln cap="flat" cmpd="sng" w="12700">
            <a:solidFill>
              <a:srgbClr val="FF6B0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434" name="Google Shape;434;p39"/>
          <p:cNvSpPr/>
          <p:nvPr/>
        </p:nvSpPr>
        <p:spPr>
          <a:xfrm>
            <a:off x="1594337" y="1488831"/>
            <a:ext cx="222740" cy="445477"/>
          </a:xfrm>
          <a:custGeom>
            <a:rect b="b" l="l" r="r" t="t"/>
            <a:pathLst>
              <a:path extrusionOk="0" h="445477" w="222740">
                <a:moveTo>
                  <a:pt x="222740" y="0"/>
                </a:moveTo>
                <a:cubicBezTo>
                  <a:pt x="59322" y="140071"/>
                  <a:pt x="188295" y="16677"/>
                  <a:pt x="117232" y="105507"/>
                </a:cubicBezTo>
                <a:cubicBezTo>
                  <a:pt x="88157" y="141851"/>
                  <a:pt x="94393" y="116017"/>
                  <a:pt x="70340" y="164123"/>
                </a:cubicBezTo>
                <a:cubicBezTo>
                  <a:pt x="21805" y="261194"/>
                  <a:pt x="102364" y="133672"/>
                  <a:pt x="35171" y="234461"/>
                </a:cubicBezTo>
                <a:cubicBezTo>
                  <a:pt x="31263" y="246184"/>
                  <a:pt x="26445" y="257643"/>
                  <a:pt x="23448" y="269631"/>
                </a:cubicBezTo>
                <a:cubicBezTo>
                  <a:pt x="18615" y="288961"/>
                  <a:pt x="14543" y="308521"/>
                  <a:pt x="11725" y="328246"/>
                </a:cubicBezTo>
                <a:cubicBezTo>
                  <a:pt x="-431" y="413332"/>
                  <a:pt x="1" y="401052"/>
                  <a:pt x="1" y="445477"/>
                </a:cubicBezTo>
              </a:path>
            </a:pathLst>
          </a:custGeom>
          <a:noFill/>
          <a:ln cap="flat" cmpd="sng" w="28575">
            <a:solidFill>
              <a:srgbClr val="6C9000"/>
            </a:solidFill>
            <a:prstDash val="dash"/>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435" name="Google Shape;435;p39"/>
          <p:cNvSpPr/>
          <p:nvPr/>
        </p:nvSpPr>
        <p:spPr>
          <a:xfrm>
            <a:off x="1629508" y="2438400"/>
            <a:ext cx="257907" cy="468923"/>
          </a:xfrm>
          <a:custGeom>
            <a:rect b="b" l="l" r="r" t="t"/>
            <a:pathLst>
              <a:path extrusionOk="0" h="468923" w="257907">
                <a:moveTo>
                  <a:pt x="0" y="0"/>
                </a:moveTo>
                <a:cubicBezTo>
                  <a:pt x="3908" y="58615"/>
                  <a:pt x="5573" y="117423"/>
                  <a:pt x="11723" y="175846"/>
                </a:cubicBezTo>
                <a:cubicBezTo>
                  <a:pt x="13410" y="191869"/>
                  <a:pt x="18816" y="207306"/>
                  <a:pt x="23446" y="222738"/>
                </a:cubicBezTo>
                <a:cubicBezTo>
                  <a:pt x="30548" y="246410"/>
                  <a:pt x="33183" y="272513"/>
                  <a:pt x="46892" y="293077"/>
                </a:cubicBezTo>
                <a:cubicBezTo>
                  <a:pt x="71678" y="330256"/>
                  <a:pt x="87807" y="359431"/>
                  <a:pt x="128954" y="386862"/>
                </a:cubicBezTo>
                <a:cubicBezTo>
                  <a:pt x="140677" y="394677"/>
                  <a:pt x="153299" y="401288"/>
                  <a:pt x="164123" y="410308"/>
                </a:cubicBezTo>
                <a:cubicBezTo>
                  <a:pt x="176859" y="420922"/>
                  <a:pt x="185498" y="436281"/>
                  <a:pt x="199292" y="445477"/>
                </a:cubicBezTo>
                <a:cubicBezTo>
                  <a:pt x="209574" y="452332"/>
                  <a:pt x="222988" y="452611"/>
                  <a:pt x="234461" y="457200"/>
                </a:cubicBezTo>
                <a:cubicBezTo>
                  <a:pt x="242574" y="460445"/>
                  <a:pt x="250092" y="465015"/>
                  <a:pt x="257907" y="468923"/>
                </a:cubicBezTo>
              </a:path>
            </a:pathLst>
          </a:custGeom>
          <a:noFill/>
          <a:ln cap="flat" cmpd="sng" w="28575">
            <a:solidFill>
              <a:srgbClr val="6C9000"/>
            </a:solidFill>
            <a:prstDash val="dashDot"/>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436" name="Google Shape;436;p39"/>
          <p:cNvSpPr/>
          <p:nvPr/>
        </p:nvSpPr>
        <p:spPr>
          <a:xfrm>
            <a:off x="1400356" y="4461178"/>
            <a:ext cx="859715" cy="397641"/>
          </a:xfrm>
          <a:prstGeom prst="ellipse">
            <a:avLst/>
          </a:prstGeom>
          <a:solidFill>
            <a:srgbClr val="1FDCCA"/>
          </a:solidFill>
          <a:ln cap="flat" cmpd="sng" w="12700">
            <a:solidFill>
              <a:srgbClr val="1ED6DA"/>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600"/>
              <a:buFont typeface="Arial"/>
              <a:buNone/>
            </a:pPr>
            <a:r>
              <a:rPr b="0" i="0" lang="es-CO" sz="1600" u="none" cap="none" strike="noStrike">
                <a:solidFill>
                  <a:schemeClr val="dk1"/>
                </a:solidFill>
                <a:latin typeface="Calibri"/>
                <a:ea typeface="Calibri"/>
                <a:cs typeface="Calibri"/>
                <a:sym typeface="Calibri"/>
              </a:rPr>
              <a:t>UPB</a:t>
            </a:r>
            <a:endParaRPr b="0" i="0" sz="1400" u="none" cap="none" strike="noStrike">
              <a:solidFill>
                <a:srgbClr val="000000"/>
              </a:solidFill>
              <a:latin typeface="Arial"/>
              <a:ea typeface="Arial"/>
              <a:cs typeface="Arial"/>
              <a:sym typeface="Arial"/>
            </a:endParaRPr>
          </a:p>
        </p:txBody>
      </p:sp>
      <p:sp>
        <p:nvSpPr>
          <p:cNvPr id="437" name="Google Shape;437;p39"/>
          <p:cNvSpPr/>
          <p:nvPr/>
        </p:nvSpPr>
        <p:spPr>
          <a:xfrm rot="1382263">
            <a:off x="9482599" y="3116277"/>
            <a:ext cx="1066850" cy="530081"/>
          </a:xfrm>
          <a:prstGeom prst="ellipse">
            <a:avLst/>
          </a:prstGeom>
          <a:solidFill>
            <a:srgbClr val="FD7D00"/>
          </a:solidFill>
          <a:ln cap="flat" cmpd="sng" w="12700">
            <a:solidFill>
              <a:srgbClr val="FF6B0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700"/>
              <a:buFont typeface="Arial"/>
              <a:buNone/>
            </a:pPr>
            <a:r>
              <a:rPr b="1" i="0" lang="es-CO" sz="700" u="none" cap="none" strike="noStrike">
                <a:solidFill>
                  <a:schemeClr val="dk1"/>
                </a:solidFill>
                <a:latin typeface="Calibri"/>
                <a:ea typeface="Calibri"/>
                <a:cs typeface="Calibri"/>
                <a:sym typeface="Calibri"/>
              </a:rPr>
              <a:t>INSTITUTO ALEXANDER  VON HUMBOLT</a:t>
            </a:r>
            <a:endParaRPr b="0" i="0" sz="1400" u="none" cap="none" strike="noStrike">
              <a:solidFill>
                <a:srgbClr val="000000"/>
              </a:solidFill>
              <a:latin typeface="Arial"/>
              <a:ea typeface="Arial"/>
              <a:cs typeface="Arial"/>
              <a:sym typeface="Arial"/>
            </a:endParaRPr>
          </a:p>
        </p:txBody>
      </p:sp>
      <p:sp>
        <p:nvSpPr>
          <p:cNvPr id="438" name="Google Shape;438;p39"/>
          <p:cNvSpPr/>
          <p:nvPr/>
        </p:nvSpPr>
        <p:spPr>
          <a:xfrm rot="4618659">
            <a:off x="8740384" y="2572104"/>
            <a:ext cx="1263029" cy="45719"/>
          </a:xfrm>
          <a:prstGeom prst="flowChartTerminator">
            <a:avLst/>
          </a:prstGeom>
          <a:solidFill>
            <a:srgbClr val="FD7D00"/>
          </a:solidFill>
          <a:ln cap="flat" cmpd="sng" w="12700">
            <a:solidFill>
              <a:srgbClr val="FF6B0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439" name="Google Shape;439;p39"/>
          <p:cNvSpPr/>
          <p:nvPr/>
        </p:nvSpPr>
        <p:spPr>
          <a:xfrm rot="-1828296">
            <a:off x="2830168" y="5605460"/>
            <a:ext cx="972519" cy="491460"/>
          </a:xfrm>
          <a:prstGeom prst="ellipse">
            <a:avLst/>
          </a:prstGeom>
          <a:solidFill>
            <a:srgbClr val="1FDCCA"/>
          </a:solidFill>
          <a:ln cap="flat" cmpd="sng" w="12700">
            <a:solidFill>
              <a:srgbClr val="1ED6DA"/>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200"/>
              <a:buFont typeface="Arial"/>
              <a:buNone/>
            </a:pPr>
            <a:r>
              <a:rPr b="1" i="0" lang="es-CO" sz="1200" u="none" cap="none" strike="noStrike">
                <a:solidFill>
                  <a:schemeClr val="dk1"/>
                </a:solidFill>
                <a:latin typeface="Calibri"/>
                <a:ea typeface="Calibri"/>
                <a:cs typeface="Calibri"/>
                <a:sym typeface="Calibri"/>
              </a:rPr>
              <a:t>UNAL</a:t>
            </a:r>
            <a:endParaRPr b="0" i="0" sz="1400" u="none" cap="none" strike="noStrike">
              <a:solidFill>
                <a:srgbClr val="000000"/>
              </a:solidFill>
              <a:latin typeface="Arial"/>
              <a:ea typeface="Arial"/>
              <a:cs typeface="Arial"/>
              <a:sym typeface="Arial"/>
            </a:endParaRPr>
          </a:p>
        </p:txBody>
      </p:sp>
      <p:sp>
        <p:nvSpPr>
          <p:cNvPr id="440" name="Google Shape;440;p39"/>
          <p:cNvSpPr/>
          <p:nvPr/>
        </p:nvSpPr>
        <p:spPr>
          <a:xfrm flipH="1" rot="4505275">
            <a:off x="2505348" y="5093716"/>
            <a:ext cx="1032668" cy="45719"/>
          </a:xfrm>
          <a:prstGeom prst="flowChartTerminator">
            <a:avLst/>
          </a:prstGeom>
          <a:solidFill>
            <a:srgbClr val="1FDCCA"/>
          </a:solidFill>
          <a:ln cap="flat" cmpd="sng" w="12700">
            <a:solidFill>
              <a:srgbClr val="1ED6DA"/>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441" name="Google Shape;441;p39"/>
          <p:cNvSpPr/>
          <p:nvPr/>
        </p:nvSpPr>
        <p:spPr>
          <a:xfrm rot="1220602">
            <a:off x="1904804" y="6048386"/>
            <a:ext cx="972519" cy="491460"/>
          </a:xfrm>
          <a:prstGeom prst="ellipse">
            <a:avLst/>
          </a:prstGeom>
          <a:solidFill>
            <a:srgbClr val="1FDCCA"/>
          </a:solidFill>
          <a:ln cap="flat" cmpd="sng" w="12700">
            <a:solidFill>
              <a:srgbClr val="1ED6DA"/>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200"/>
              <a:buFont typeface="Arial"/>
              <a:buNone/>
            </a:pPr>
            <a:r>
              <a:rPr b="1" i="0" lang="es-CO" sz="1200" u="none" cap="none" strike="noStrike">
                <a:solidFill>
                  <a:schemeClr val="dk1"/>
                </a:solidFill>
                <a:latin typeface="Calibri"/>
                <a:ea typeface="Calibri"/>
                <a:cs typeface="Calibri"/>
                <a:sym typeface="Calibri"/>
              </a:rPr>
              <a:t>UNAL</a:t>
            </a:r>
            <a:endParaRPr b="0" i="0" sz="1400" u="none" cap="none" strike="noStrike">
              <a:solidFill>
                <a:srgbClr val="000000"/>
              </a:solidFill>
              <a:latin typeface="Arial"/>
              <a:ea typeface="Arial"/>
              <a:cs typeface="Arial"/>
              <a:sym typeface="Arial"/>
            </a:endParaRPr>
          </a:p>
        </p:txBody>
      </p:sp>
      <p:sp>
        <p:nvSpPr>
          <p:cNvPr id="442" name="Google Shape;442;p39"/>
          <p:cNvSpPr/>
          <p:nvPr/>
        </p:nvSpPr>
        <p:spPr>
          <a:xfrm flipH="1" rot="-4148562">
            <a:off x="1966683" y="5275437"/>
            <a:ext cx="1422671" cy="75298"/>
          </a:xfrm>
          <a:prstGeom prst="flowChartTerminator">
            <a:avLst/>
          </a:prstGeom>
          <a:solidFill>
            <a:srgbClr val="1FDCCA"/>
          </a:solidFill>
          <a:ln cap="flat" cmpd="sng" w="12700">
            <a:solidFill>
              <a:srgbClr val="1ED6DA"/>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443" name="Google Shape;443;p39"/>
          <p:cNvSpPr/>
          <p:nvPr/>
        </p:nvSpPr>
        <p:spPr>
          <a:xfrm rot="-1721207">
            <a:off x="2669020" y="4028138"/>
            <a:ext cx="1147512" cy="964818"/>
          </a:xfrm>
          <a:prstGeom prst="ellipse">
            <a:avLst/>
          </a:prstGeom>
          <a:solidFill>
            <a:srgbClr val="1FDCCA"/>
          </a:solidFill>
          <a:ln cap="flat" cmpd="sng" w="12700">
            <a:solidFill>
              <a:srgbClr val="1ED6DA"/>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100"/>
              <a:buFont typeface="Arial"/>
              <a:buNone/>
            </a:pPr>
            <a:r>
              <a:rPr b="1" i="0" lang="es-CO" sz="1100" u="none" cap="none" strike="noStrike">
                <a:solidFill>
                  <a:schemeClr val="dk1"/>
                </a:solidFill>
                <a:latin typeface="Calibri"/>
                <a:ea typeface="Calibri"/>
                <a:cs typeface="Calibri"/>
                <a:sym typeface="Calibri"/>
              </a:rPr>
              <a:t>Educación superior</a:t>
            </a:r>
            <a:endParaRPr b="0" i="0" sz="1400" u="none" cap="none" strike="noStrike">
              <a:solidFill>
                <a:srgbClr val="000000"/>
              </a:solidFill>
              <a:latin typeface="Arial"/>
              <a:ea typeface="Arial"/>
              <a:cs typeface="Arial"/>
              <a:sym typeface="Arial"/>
            </a:endParaRPr>
          </a:p>
        </p:txBody>
      </p:sp>
      <p:grpSp>
        <p:nvGrpSpPr>
          <p:cNvPr id="444" name="Google Shape;444;p39"/>
          <p:cNvGrpSpPr/>
          <p:nvPr/>
        </p:nvGrpSpPr>
        <p:grpSpPr>
          <a:xfrm rot="-9009049">
            <a:off x="8012592" y="3223314"/>
            <a:ext cx="2845078" cy="2982793"/>
            <a:chOff x="1425581" y="3714946"/>
            <a:chExt cx="2564998" cy="2267711"/>
          </a:xfrm>
        </p:grpSpPr>
        <p:sp>
          <p:nvSpPr>
            <p:cNvPr id="445" name="Google Shape;445;p39"/>
            <p:cNvSpPr/>
            <p:nvPr/>
          </p:nvSpPr>
          <p:spPr>
            <a:xfrm rot="9009049">
              <a:off x="1540276" y="5136777"/>
              <a:ext cx="1018772" cy="634431"/>
            </a:xfrm>
            <a:prstGeom prst="ellipse">
              <a:avLst/>
            </a:prstGeom>
            <a:solidFill>
              <a:srgbClr val="FC5E00"/>
            </a:solidFill>
            <a:ln cap="flat" cmpd="sng" w="12700">
              <a:solidFill>
                <a:srgbClr val="FF6B0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900"/>
                <a:buFont typeface="Arial"/>
                <a:buNone/>
              </a:pPr>
              <a:r>
                <a:rPr b="0" i="0" lang="es-CO" sz="900" u="none" cap="none" strike="noStrike">
                  <a:solidFill>
                    <a:schemeClr val="lt1"/>
                  </a:solidFill>
                  <a:latin typeface="Calibri"/>
                  <a:ea typeface="Calibri"/>
                  <a:cs typeface="Calibri"/>
                  <a:sym typeface="Calibri"/>
                </a:rPr>
                <a:t>Corporación Región</a:t>
              </a:r>
              <a:endParaRPr b="0" i="0" sz="1400" u="none" cap="none" strike="noStrike">
                <a:solidFill>
                  <a:srgbClr val="000000"/>
                </a:solidFill>
                <a:latin typeface="Arial"/>
                <a:ea typeface="Arial"/>
                <a:cs typeface="Arial"/>
                <a:sym typeface="Arial"/>
              </a:endParaRPr>
            </a:p>
          </p:txBody>
        </p:sp>
        <p:sp>
          <p:nvSpPr>
            <p:cNvPr id="446" name="Google Shape;446;p39"/>
            <p:cNvSpPr/>
            <p:nvPr/>
          </p:nvSpPr>
          <p:spPr>
            <a:xfrm rot="8358408">
              <a:off x="2690628" y="4362065"/>
              <a:ext cx="1202732" cy="744232"/>
            </a:xfrm>
            <a:prstGeom prst="ellipse">
              <a:avLst/>
            </a:prstGeom>
            <a:solidFill>
              <a:srgbClr val="FC5E00"/>
            </a:solidFill>
            <a:ln cap="flat" cmpd="sng" w="12700">
              <a:solidFill>
                <a:srgbClr val="FF6B0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800"/>
                <a:buFont typeface="Arial"/>
                <a:buNone/>
              </a:pPr>
              <a:r>
                <a:rPr b="1" i="0" lang="es-CO" sz="800" u="none" cap="none" strike="noStrike">
                  <a:solidFill>
                    <a:schemeClr val="dk1"/>
                  </a:solidFill>
                  <a:latin typeface="Calibri"/>
                  <a:ea typeface="Calibri"/>
                  <a:cs typeface="Calibri"/>
                  <a:sym typeface="Calibri"/>
                </a:rPr>
                <a:t>Organizaciones socio ambientales</a:t>
              </a:r>
              <a:endParaRPr b="0" i="0" sz="1400" u="none" cap="none" strike="noStrike">
                <a:solidFill>
                  <a:srgbClr val="000000"/>
                </a:solidFill>
                <a:latin typeface="Arial"/>
                <a:ea typeface="Arial"/>
                <a:cs typeface="Arial"/>
                <a:sym typeface="Arial"/>
              </a:endParaRPr>
            </a:p>
          </p:txBody>
        </p:sp>
        <p:sp>
          <p:nvSpPr>
            <p:cNvPr id="447" name="Google Shape;447;p39"/>
            <p:cNvSpPr/>
            <p:nvPr/>
          </p:nvSpPr>
          <p:spPr>
            <a:xfrm rot="10475344">
              <a:off x="1737947" y="4635584"/>
              <a:ext cx="1141228" cy="75327"/>
            </a:xfrm>
            <a:prstGeom prst="flowChartTerminator">
              <a:avLst/>
            </a:prstGeom>
            <a:solidFill>
              <a:srgbClr val="FC5E00"/>
            </a:solidFill>
            <a:ln cap="flat" cmpd="sng" w="12700">
              <a:solidFill>
                <a:srgbClr val="FF6B0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448" name="Google Shape;448;p39"/>
            <p:cNvSpPr/>
            <p:nvPr/>
          </p:nvSpPr>
          <p:spPr>
            <a:xfrm rot="8358408">
              <a:off x="1819243" y="3866325"/>
              <a:ext cx="619339" cy="417952"/>
            </a:xfrm>
            <a:prstGeom prst="ellipse">
              <a:avLst/>
            </a:prstGeom>
            <a:solidFill>
              <a:srgbClr val="FC5E00"/>
            </a:solidFill>
            <a:ln cap="flat" cmpd="sng" w="12700">
              <a:solidFill>
                <a:srgbClr val="FF6B0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900"/>
                <a:buFont typeface="Arial"/>
                <a:buNone/>
              </a:pPr>
              <a:r>
                <a:rPr b="0" i="0" lang="es-CO" sz="900" u="none" cap="none" strike="noStrike">
                  <a:solidFill>
                    <a:schemeClr val="lt1"/>
                  </a:solidFill>
                  <a:latin typeface="Calibri"/>
                  <a:ea typeface="Calibri"/>
                  <a:cs typeface="Calibri"/>
                  <a:sym typeface="Calibri"/>
                </a:rPr>
                <a:t>WWF</a:t>
              </a:r>
              <a:endParaRPr b="0" i="0" sz="1400" u="none" cap="none" strike="noStrike">
                <a:solidFill>
                  <a:srgbClr val="000000"/>
                </a:solidFill>
                <a:latin typeface="Arial"/>
                <a:ea typeface="Arial"/>
                <a:cs typeface="Arial"/>
                <a:sym typeface="Arial"/>
              </a:endParaRPr>
            </a:p>
          </p:txBody>
        </p:sp>
        <p:sp>
          <p:nvSpPr>
            <p:cNvPr id="449" name="Google Shape;449;p39"/>
            <p:cNvSpPr/>
            <p:nvPr/>
          </p:nvSpPr>
          <p:spPr>
            <a:xfrm flipH="1" rot="2600186">
              <a:off x="2236369" y="4296720"/>
              <a:ext cx="783003" cy="59195"/>
            </a:xfrm>
            <a:prstGeom prst="flowChartTerminator">
              <a:avLst/>
            </a:prstGeom>
            <a:solidFill>
              <a:srgbClr val="FC5E00"/>
            </a:solidFill>
            <a:ln cap="flat" cmpd="sng" w="12700">
              <a:solidFill>
                <a:srgbClr val="FF6B0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450" name="Google Shape;450;p39"/>
            <p:cNvSpPr/>
            <p:nvPr/>
          </p:nvSpPr>
          <p:spPr>
            <a:xfrm rot="8358408">
              <a:off x="1529942" y="4477787"/>
              <a:ext cx="480647" cy="498362"/>
            </a:xfrm>
            <a:prstGeom prst="ellipse">
              <a:avLst/>
            </a:prstGeom>
            <a:solidFill>
              <a:srgbClr val="FC5E00"/>
            </a:solidFill>
            <a:ln cap="flat" cmpd="sng" w="12700">
              <a:solidFill>
                <a:srgbClr val="FF6B0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800"/>
                <a:buFont typeface="Arial"/>
                <a:buNone/>
              </a:pPr>
              <a:r>
                <a:rPr b="0" i="0" lang="es-CO" sz="800" u="none" cap="none" strike="noStrike">
                  <a:solidFill>
                    <a:schemeClr val="lt1"/>
                  </a:solidFill>
                  <a:latin typeface="Calibri"/>
                  <a:ea typeface="Calibri"/>
                  <a:cs typeface="Calibri"/>
                  <a:sym typeface="Calibri"/>
                </a:rPr>
                <a:t>SAO</a:t>
              </a:r>
              <a:endParaRPr b="0" i="0" sz="1400" u="none" cap="none" strike="noStrike">
                <a:solidFill>
                  <a:srgbClr val="000000"/>
                </a:solidFill>
                <a:latin typeface="Arial"/>
                <a:ea typeface="Arial"/>
                <a:cs typeface="Arial"/>
                <a:sym typeface="Arial"/>
              </a:endParaRPr>
            </a:p>
          </p:txBody>
        </p:sp>
      </p:grpSp>
      <p:sp>
        <p:nvSpPr>
          <p:cNvPr id="451" name="Google Shape;451;p39"/>
          <p:cNvSpPr txBox="1"/>
          <p:nvPr/>
        </p:nvSpPr>
        <p:spPr>
          <a:xfrm>
            <a:off x="1400356" y="45451"/>
            <a:ext cx="9629409" cy="584775"/>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3200"/>
              <a:buFont typeface="Arial"/>
              <a:buNone/>
            </a:pPr>
            <a:r>
              <a:rPr b="0" i="0" lang="es-CO" sz="3200" u="none" cap="none" strike="noStrike">
                <a:solidFill>
                  <a:schemeClr val="dk1"/>
                </a:solidFill>
                <a:latin typeface="Calibri"/>
                <a:ea typeface="Calibri"/>
                <a:cs typeface="Calibri"/>
                <a:sym typeface="Calibri"/>
              </a:rPr>
              <a:t>REALIDADES URBANO – RURALES DEL VALLE DE ABURRÁ</a:t>
            </a:r>
            <a:endParaRPr b="0" i="0" sz="1400" u="none" cap="none" strike="noStrike">
              <a:solidFill>
                <a:srgbClr val="000000"/>
              </a:solidFill>
              <a:latin typeface="Arial"/>
              <a:ea typeface="Arial"/>
              <a:cs typeface="Arial"/>
              <a:sym typeface="Arial"/>
            </a:endParaRPr>
          </a:p>
        </p:txBody>
      </p:sp>
      <p:sp>
        <p:nvSpPr>
          <p:cNvPr id="452" name="Google Shape;452;p39"/>
          <p:cNvSpPr txBox="1"/>
          <p:nvPr/>
        </p:nvSpPr>
        <p:spPr>
          <a:xfrm>
            <a:off x="3499334" y="6518532"/>
            <a:ext cx="5104055" cy="400110"/>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000"/>
              <a:buFont typeface="Arial"/>
              <a:buNone/>
            </a:pPr>
            <a:r>
              <a:rPr b="1" i="0" lang="es-CO" sz="2000" u="none" cap="none" strike="noStrike">
                <a:solidFill>
                  <a:schemeClr val="dk1"/>
                </a:solidFill>
                <a:latin typeface="Calibri"/>
                <a:ea typeface="Calibri"/>
                <a:cs typeface="Calibri"/>
                <a:sym typeface="Calibri"/>
              </a:rPr>
              <a:t>GOBERNANZA METROPOLITANA</a:t>
            </a:r>
            <a:endParaRPr b="0" i="0" sz="1400" u="none" cap="none" strike="noStrike">
              <a:solidFill>
                <a:srgbClr val="000000"/>
              </a:solidFill>
              <a:latin typeface="Arial"/>
              <a:ea typeface="Arial"/>
              <a:cs typeface="Arial"/>
              <a:sym typeface="Arial"/>
            </a:endParaRPr>
          </a:p>
        </p:txBody>
      </p:sp>
      <p:sp>
        <p:nvSpPr>
          <p:cNvPr id="453" name="Google Shape;453;p39"/>
          <p:cNvSpPr/>
          <p:nvPr/>
        </p:nvSpPr>
        <p:spPr>
          <a:xfrm rot="-1653082">
            <a:off x="2476309" y="607085"/>
            <a:ext cx="661640" cy="584302"/>
          </a:xfrm>
          <a:prstGeom prst="ellipse">
            <a:avLst/>
          </a:prstGeom>
          <a:solidFill>
            <a:srgbClr val="FFBB00"/>
          </a:solidFill>
          <a:ln cap="flat" cmpd="sng" w="12700">
            <a:solidFill>
              <a:srgbClr val="FFBB0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600"/>
              <a:buFont typeface="Arial"/>
              <a:buNone/>
            </a:pPr>
            <a:r>
              <a:rPr b="0" i="0" lang="es-CO" sz="600" u="none" cap="none" strike="noStrike">
                <a:solidFill>
                  <a:schemeClr val="lt1"/>
                </a:solidFill>
                <a:latin typeface="Calibri"/>
                <a:ea typeface="Calibri"/>
                <a:cs typeface="Calibri"/>
                <a:sym typeface="Calibri"/>
              </a:rPr>
              <a:t>ANDI</a:t>
            </a:r>
            <a:endParaRPr b="0" i="0" sz="400" u="none" cap="none" strike="noStrike">
              <a:solidFill>
                <a:schemeClr val="lt1"/>
              </a:solidFill>
              <a:latin typeface="Calibri"/>
              <a:ea typeface="Calibri"/>
              <a:cs typeface="Calibri"/>
              <a:sym typeface="Calibri"/>
            </a:endParaRPr>
          </a:p>
        </p:txBody>
      </p:sp>
      <p:sp>
        <p:nvSpPr>
          <p:cNvPr id="454" name="Google Shape;454;p39"/>
          <p:cNvSpPr/>
          <p:nvPr/>
        </p:nvSpPr>
        <p:spPr>
          <a:xfrm rot="-6147080">
            <a:off x="2598433" y="1357293"/>
            <a:ext cx="676948" cy="73503"/>
          </a:xfrm>
          <a:prstGeom prst="flowChartTerminator">
            <a:avLst/>
          </a:prstGeom>
          <a:solidFill>
            <a:srgbClr val="FFBB00"/>
          </a:solidFill>
          <a:ln cap="flat" cmpd="sng" w="12700">
            <a:solidFill>
              <a:srgbClr val="FFBB0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graphicFrame>
        <p:nvGraphicFramePr>
          <p:cNvPr id="455" name="Google Shape;455;p39"/>
          <p:cNvGraphicFramePr/>
          <p:nvPr/>
        </p:nvGraphicFramePr>
        <p:xfrm>
          <a:off x="10168058" y="5812284"/>
          <a:ext cx="3000000" cy="3000000"/>
        </p:xfrm>
        <a:graphic>
          <a:graphicData uri="http://schemas.openxmlformats.org/drawingml/2006/table">
            <a:tbl>
              <a:tblPr bandRow="1" firstRow="1">
                <a:noFill/>
                <a:tableStyleId>{2BC66079-6FEC-48CD-A613-FA5D23350506}</a:tableStyleId>
              </a:tblPr>
              <a:tblGrid>
                <a:gridCol w="1011975"/>
                <a:gridCol w="1011975"/>
              </a:tblGrid>
              <a:tr h="232900">
                <a:tc>
                  <a:txBody>
                    <a:bodyPr/>
                    <a:lstStyle/>
                    <a:p>
                      <a:pPr indent="0" lvl="0" marL="0" marR="0" rtl="0" algn="l">
                        <a:lnSpc>
                          <a:spcPct val="100000"/>
                        </a:lnSpc>
                        <a:spcBef>
                          <a:spcPts val="0"/>
                        </a:spcBef>
                        <a:spcAft>
                          <a:spcPts val="0"/>
                        </a:spcAft>
                        <a:buClr>
                          <a:srgbClr val="000000"/>
                        </a:buClr>
                        <a:buSzPts val="1100"/>
                        <a:buFont typeface="Arial"/>
                        <a:buNone/>
                      </a:pPr>
                      <a:r>
                        <a:rPr lang="es-CO" sz="1100" u="none" cap="none" strike="noStrike"/>
                        <a:t>NIVEL</a:t>
                      </a:r>
                      <a:endParaRPr sz="1400" u="none" cap="none" strike="noStrike"/>
                    </a:p>
                  </a:txBody>
                  <a:tcPr marT="45725" marB="45725" marR="91450" marL="91450"/>
                </a:tc>
                <a:tc>
                  <a:txBody>
                    <a:bodyPr/>
                    <a:lstStyle/>
                    <a:p>
                      <a:pPr indent="0" lvl="0" marL="0" marR="0" rtl="0" algn="l">
                        <a:lnSpc>
                          <a:spcPct val="100000"/>
                        </a:lnSpc>
                        <a:spcBef>
                          <a:spcPts val="0"/>
                        </a:spcBef>
                        <a:spcAft>
                          <a:spcPts val="0"/>
                        </a:spcAft>
                        <a:buClr>
                          <a:srgbClr val="000000"/>
                        </a:buClr>
                        <a:buSzPts val="1100"/>
                        <a:buFont typeface="Arial"/>
                        <a:buNone/>
                      </a:pPr>
                      <a:r>
                        <a:rPr lang="es-CO" sz="1100" u="none" cap="none" strike="noStrike"/>
                        <a:t>DESCRIPCIÓN</a:t>
                      </a:r>
                      <a:endParaRPr sz="1400" u="none" cap="none" strike="noStrike"/>
                    </a:p>
                  </a:txBody>
                  <a:tcPr marT="45725" marB="45725" marR="91450" marL="91450"/>
                </a:tc>
              </a:tr>
              <a:tr h="232900">
                <a:tc>
                  <a:txBody>
                    <a:bodyPr/>
                    <a:lstStyle/>
                    <a:p>
                      <a:pPr indent="0" lvl="0" marL="0" marR="0" rtl="0" algn="l">
                        <a:lnSpc>
                          <a:spcPct val="100000"/>
                        </a:lnSpc>
                        <a:spcBef>
                          <a:spcPts val="0"/>
                        </a:spcBef>
                        <a:spcAft>
                          <a:spcPts val="0"/>
                        </a:spcAft>
                        <a:buClr>
                          <a:srgbClr val="000000"/>
                        </a:buClr>
                        <a:buSzPts val="1100"/>
                        <a:buFont typeface="Arial"/>
                        <a:buNone/>
                      </a:pPr>
                      <a:r>
                        <a:rPr lang="es-CO" sz="1100" u="none" cap="none" strike="noStrike"/>
                        <a:t>I</a:t>
                      </a:r>
                      <a:endParaRPr sz="1400" u="none" cap="none" strike="noStrike"/>
                    </a:p>
                  </a:txBody>
                  <a:tcPr marT="45725" marB="45725" marR="91450" marL="91450"/>
                </a:tc>
                <a:tc>
                  <a:txBody>
                    <a:bodyPr/>
                    <a:lstStyle/>
                    <a:p>
                      <a:pPr indent="0" lvl="0" marL="0" marR="0" rtl="0" algn="l">
                        <a:lnSpc>
                          <a:spcPct val="100000"/>
                        </a:lnSpc>
                        <a:spcBef>
                          <a:spcPts val="0"/>
                        </a:spcBef>
                        <a:spcAft>
                          <a:spcPts val="0"/>
                        </a:spcAft>
                        <a:buClr>
                          <a:srgbClr val="000000"/>
                        </a:buClr>
                        <a:buSzPts val="1100"/>
                        <a:buFont typeface="Arial"/>
                        <a:buNone/>
                      </a:pPr>
                      <a:r>
                        <a:rPr lang="es-CO" sz="1100" u="none" cap="none" strike="noStrike"/>
                        <a:t>SECTORES</a:t>
                      </a:r>
                      <a:endParaRPr sz="1400" u="none" cap="none" strike="noStrike"/>
                    </a:p>
                  </a:txBody>
                  <a:tcPr marT="45725" marB="45725" marR="91450" marL="91450"/>
                </a:tc>
              </a:tr>
              <a:tr h="232900">
                <a:tc>
                  <a:txBody>
                    <a:bodyPr/>
                    <a:lstStyle/>
                    <a:p>
                      <a:pPr indent="0" lvl="0" marL="0" marR="0" rtl="0" algn="l">
                        <a:lnSpc>
                          <a:spcPct val="100000"/>
                        </a:lnSpc>
                        <a:spcBef>
                          <a:spcPts val="0"/>
                        </a:spcBef>
                        <a:spcAft>
                          <a:spcPts val="0"/>
                        </a:spcAft>
                        <a:buClr>
                          <a:srgbClr val="000000"/>
                        </a:buClr>
                        <a:buSzPts val="1100"/>
                        <a:buFont typeface="Arial"/>
                        <a:buNone/>
                      </a:pPr>
                      <a:r>
                        <a:rPr lang="es-CO" sz="1100" u="none" cap="none" strike="noStrike"/>
                        <a:t>II</a:t>
                      </a:r>
                      <a:endParaRPr sz="1400" u="none" cap="none" strike="noStrike"/>
                    </a:p>
                  </a:txBody>
                  <a:tcPr marT="45725" marB="45725" marR="91450" marL="91450"/>
                </a:tc>
                <a:tc>
                  <a:txBody>
                    <a:bodyPr/>
                    <a:lstStyle/>
                    <a:p>
                      <a:pPr indent="0" lvl="0" marL="0" marR="0" rtl="0" algn="l">
                        <a:lnSpc>
                          <a:spcPct val="100000"/>
                        </a:lnSpc>
                        <a:spcBef>
                          <a:spcPts val="0"/>
                        </a:spcBef>
                        <a:spcAft>
                          <a:spcPts val="0"/>
                        </a:spcAft>
                        <a:buClr>
                          <a:srgbClr val="000000"/>
                        </a:buClr>
                        <a:buSzPts val="1100"/>
                        <a:buFont typeface="Arial"/>
                        <a:buNone/>
                      </a:pPr>
                      <a:r>
                        <a:rPr lang="es-CO" sz="1100" u="none" cap="none" strike="noStrike"/>
                        <a:t>ACTORES</a:t>
                      </a:r>
                      <a:endParaRPr sz="1400" u="none" cap="none" strike="noStrike"/>
                    </a:p>
                  </a:txBody>
                  <a:tcPr marT="45725" marB="45725" marR="91450" marL="91450"/>
                </a:tc>
              </a:tr>
              <a:tr h="232900">
                <a:tc>
                  <a:txBody>
                    <a:bodyPr/>
                    <a:lstStyle/>
                    <a:p>
                      <a:pPr indent="0" lvl="0" marL="0" marR="0" rtl="0" algn="l">
                        <a:lnSpc>
                          <a:spcPct val="100000"/>
                        </a:lnSpc>
                        <a:spcBef>
                          <a:spcPts val="0"/>
                        </a:spcBef>
                        <a:spcAft>
                          <a:spcPts val="0"/>
                        </a:spcAft>
                        <a:buClr>
                          <a:srgbClr val="000000"/>
                        </a:buClr>
                        <a:buSzPts val="1100"/>
                        <a:buFont typeface="Arial"/>
                        <a:buNone/>
                      </a:pPr>
                      <a:r>
                        <a:rPr lang="es-CO" sz="1100" u="none" cap="none" strike="noStrike"/>
                        <a:t>III</a:t>
                      </a:r>
                      <a:endParaRPr sz="1400" u="none" cap="none" strike="noStrike"/>
                    </a:p>
                  </a:txBody>
                  <a:tcPr marT="45725" marB="45725" marR="91450" marL="91450"/>
                </a:tc>
                <a:tc>
                  <a:txBody>
                    <a:bodyPr/>
                    <a:lstStyle/>
                    <a:p>
                      <a:pPr indent="0" lvl="0" marL="0" marR="0" rtl="0" algn="l">
                        <a:lnSpc>
                          <a:spcPct val="100000"/>
                        </a:lnSpc>
                        <a:spcBef>
                          <a:spcPts val="0"/>
                        </a:spcBef>
                        <a:spcAft>
                          <a:spcPts val="0"/>
                        </a:spcAft>
                        <a:buClr>
                          <a:srgbClr val="000000"/>
                        </a:buClr>
                        <a:buSzPts val="1100"/>
                        <a:buFont typeface="Arial"/>
                        <a:buNone/>
                      </a:pPr>
                      <a:r>
                        <a:rPr lang="es-CO" sz="1100" u="none" cap="none" strike="noStrike"/>
                        <a:t>ESTRATEGIAS</a:t>
                      </a:r>
                      <a:endParaRPr sz="1400" u="none" cap="none" strike="noStrike"/>
                    </a:p>
                  </a:txBody>
                  <a:tcPr marT="45725" marB="45725" marR="91450" marL="91450"/>
                </a:tc>
              </a:tr>
            </a:tbl>
          </a:graphicData>
        </a:graphic>
      </p:graphicFrame>
      <p:sp>
        <p:nvSpPr>
          <p:cNvPr id="456" name="Google Shape;456;p39"/>
          <p:cNvSpPr/>
          <p:nvPr/>
        </p:nvSpPr>
        <p:spPr>
          <a:xfrm rot="-5400000">
            <a:off x="-324903" y="3004455"/>
            <a:ext cx="1258678" cy="646331"/>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3600"/>
              <a:buFont typeface="Arial"/>
              <a:buNone/>
            </a:pPr>
            <a:r>
              <a:rPr b="0" i="0" lang="es-CO" sz="3600" u="none" cap="none" strike="noStrike">
                <a:solidFill>
                  <a:schemeClr val="dk1"/>
                </a:solidFill>
                <a:latin typeface="Calibri"/>
                <a:ea typeface="Calibri"/>
                <a:cs typeface="Calibri"/>
                <a:sym typeface="Calibri"/>
              </a:rPr>
              <a:t>TEJER</a:t>
            </a:r>
            <a:endParaRPr b="0" i="0" sz="1400" u="none" cap="none" strike="noStrike">
              <a:solidFill>
                <a:srgbClr val="000000"/>
              </a:solidFill>
              <a:latin typeface="Arial"/>
              <a:ea typeface="Arial"/>
              <a:cs typeface="Arial"/>
              <a:sym typeface="Arial"/>
            </a:endParaRPr>
          </a:p>
        </p:txBody>
      </p:sp>
      <p:sp>
        <p:nvSpPr>
          <p:cNvPr id="457" name="Google Shape;457;p39"/>
          <p:cNvSpPr/>
          <p:nvPr/>
        </p:nvSpPr>
        <p:spPr>
          <a:xfrm rot="-5400000">
            <a:off x="-1210918" y="2987279"/>
            <a:ext cx="3998339" cy="646331"/>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3600"/>
              <a:buFont typeface="Arial"/>
              <a:buNone/>
            </a:pPr>
            <a:r>
              <a:rPr b="0" i="0" lang="es-CO" sz="3600" u="none" cap="none" strike="noStrike">
                <a:solidFill>
                  <a:schemeClr val="dk1"/>
                </a:solidFill>
                <a:latin typeface="Calibri"/>
                <a:ea typeface="Calibri"/>
                <a:cs typeface="Calibri"/>
                <a:sym typeface="Calibri"/>
              </a:rPr>
              <a:t>RED DE RELACIONES</a:t>
            </a:r>
            <a:endParaRPr b="0" i="0" sz="1400" u="none" cap="none" strike="noStrike">
              <a:solidFill>
                <a:srgbClr val="000000"/>
              </a:solidFill>
              <a:latin typeface="Arial"/>
              <a:ea typeface="Arial"/>
              <a:cs typeface="Arial"/>
              <a:sym typeface="Arial"/>
            </a:endParaRPr>
          </a:p>
        </p:txBody>
      </p:sp>
      <p:sp>
        <p:nvSpPr>
          <p:cNvPr id="458" name="Google Shape;458;p39"/>
          <p:cNvSpPr/>
          <p:nvPr/>
        </p:nvSpPr>
        <p:spPr>
          <a:xfrm rot="-1234289">
            <a:off x="10049543" y="956562"/>
            <a:ext cx="1047636" cy="574100"/>
          </a:xfrm>
          <a:prstGeom prst="ellipse">
            <a:avLst/>
          </a:prstGeom>
          <a:solidFill>
            <a:srgbClr val="FD7D00"/>
          </a:solidFill>
          <a:ln cap="flat" cmpd="sng" w="12700">
            <a:solidFill>
              <a:srgbClr val="FF6B0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900"/>
              <a:buFont typeface="Arial"/>
              <a:buNone/>
            </a:pPr>
            <a:r>
              <a:rPr b="1" i="0" lang="es-CO" sz="900" u="none" cap="none" strike="noStrike">
                <a:solidFill>
                  <a:schemeClr val="dk1"/>
                </a:solidFill>
                <a:latin typeface="Calibri"/>
                <a:ea typeface="Calibri"/>
                <a:cs typeface="Calibri"/>
                <a:sym typeface="Calibri"/>
              </a:rPr>
              <a:t>AMVA</a:t>
            </a:r>
            <a:endParaRPr b="0" i="0" sz="1400" u="none" cap="none" strike="noStrike">
              <a:solidFill>
                <a:srgbClr val="000000"/>
              </a:solidFill>
              <a:latin typeface="Arial"/>
              <a:ea typeface="Arial"/>
              <a:cs typeface="Arial"/>
              <a:sym typeface="Arial"/>
            </a:endParaRPr>
          </a:p>
        </p:txBody>
      </p:sp>
      <p:sp>
        <p:nvSpPr>
          <p:cNvPr id="459" name="Google Shape;459;p39"/>
          <p:cNvSpPr/>
          <p:nvPr/>
        </p:nvSpPr>
        <p:spPr>
          <a:xfrm rot="9256582">
            <a:off x="9204087" y="1540567"/>
            <a:ext cx="928032" cy="53121"/>
          </a:xfrm>
          <a:prstGeom prst="flowChartTerminator">
            <a:avLst/>
          </a:prstGeom>
          <a:solidFill>
            <a:srgbClr val="FD7D00"/>
          </a:solidFill>
          <a:ln cap="flat" cmpd="sng" w="12700">
            <a:solidFill>
              <a:srgbClr val="FF6B0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460" name="Google Shape;460;p39"/>
          <p:cNvSpPr/>
          <p:nvPr/>
        </p:nvSpPr>
        <p:spPr>
          <a:xfrm rot="-2441592">
            <a:off x="8352329" y="1555168"/>
            <a:ext cx="969953" cy="849792"/>
          </a:xfrm>
          <a:prstGeom prst="ellipse">
            <a:avLst/>
          </a:prstGeom>
          <a:solidFill>
            <a:srgbClr val="FD7D00"/>
          </a:solidFill>
          <a:ln cap="flat" cmpd="sng" w="12700">
            <a:solidFill>
              <a:srgbClr val="FF6B0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700"/>
              <a:buFont typeface="Arial"/>
              <a:buNone/>
            </a:pPr>
            <a:r>
              <a:rPr b="1" i="0" lang="es-CO" sz="700" u="none" cap="none" strike="noStrike">
                <a:solidFill>
                  <a:schemeClr val="dk1"/>
                </a:solidFill>
                <a:latin typeface="Calibri"/>
                <a:ea typeface="Calibri"/>
                <a:cs typeface="Calibri"/>
                <a:sym typeface="Calibri"/>
              </a:rPr>
              <a:t>CARs, e Institutos con competencia</a:t>
            </a:r>
            <a:endParaRPr b="0" i="0" sz="1400" u="none" cap="none" strike="noStrike">
              <a:solidFill>
                <a:srgbClr val="000000"/>
              </a:solidFill>
              <a:latin typeface="Arial"/>
              <a:ea typeface="Arial"/>
              <a:cs typeface="Arial"/>
              <a:sym typeface="Arial"/>
            </a:endParaRPr>
          </a:p>
        </p:txBody>
      </p:sp>
      <p:pic>
        <p:nvPicPr>
          <p:cNvPr id="461" name="Google Shape;461;p39"/>
          <p:cNvPicPr preferRelativeResize="0"/>
          <p:nvPr/>
        </p:nvPicPr>
        <p:blipFill rotWithShape="1">
          <a:blip r:embed="rId4">
            <a:alphaModFix amt="35000"/>
          </a:blip>
          <a:srcRect b="11115" l="0" r="16200" t="0"/>
          <a:stretch/>
        </p:blipFill>
        <p:spPr>
          <a:xfrm>
            <a:off x="0" y="6551"/>
            <a:ext cx="12192000" cy="6858000"/>
          </a:xfrm>
          <a:prstGeom prst="rect">
            <a:avLst/>
          </a:prstGeom>
          <a:noFill/>
          <a:ln>
            <a:noFill/>
          </a:ln>
        </p:spPr>
      </p:pic>
    </p:spTree>
  </p:cSld>
  <p:clrMapOvr>
    <a:masterClrMapping/>
  </p:clrMapOvr>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465" name="Shape 465"/>
        <p:cNvGrpSpPr/>
        <p:nvPr/>
      </p:nvGrpSpPr>
      <p:grpSpPr>
        <a:xfrm>
          <a:off x="0" y="0"/>
          <a:ext cx="0" cy="0"/>
          <a:chOff x="0" y="0"/>
          <a:chExt cx="0" cy="0"/>
        </a:xfrm>
      </p:grpSpPr>
      <p:sp>
        <p:nvSpPr>
          <p:cNvPr id="466" name="Google Shape;466;p40"/>
          <p:cNvSpPr txBox="1"/>
          <p:nvPr>
            <p:ph type="title"/>
          </p:nvPr>
        </p:nvSpPr>
        <p:spPr>
          <a:xfrm>
            <a:off x="623050" y="358000"/>
            <a:ext cx="5891100" cy="460500"/>
          </a:xfrm>
          <a:prstGeom prst="rect">
            <a:avLst/>
          </a:prstGeom>
          <a:noFill/>
          <a:ln>
            <a:noFill/>
          </a:ln>
        </p:spPr>
        <p:txBody>
          <a:bodyPr anchorCtr="0" anchor="ctr" bIns="45700" lIns="91425" spcFirstLastPara="1" rIns="91425" wrap="square" tIns="45700">
            <a:noAutofit/>
          </a:bodyPr>
          <a:lstStyle/>
          <a:p>
            <a:pPr indent="0" lvl="0" marL="0" marR="0" rtl="0" algn="l">
              <a:lnSpc>
                <a:spcPct val="90000"/>
              </a:lnSpc>
              <a:spcBef>
                <a:spcPts val="0"/>
              </a:spcBef>
              <a:spcAft>
                <a:spcPts val="0"/>
              </a:spcAft>
              <a:buClr>
                <a:schemeClr val="dk1"/>
              </a:buClr>
              <a:buSzPts val="2520"/>
              <a:buFont typeface="Calibri"/>
              <a:buNone/>
            </a:pPr>
            <a:r>
              <a:rPr b="1" i="0" lang="es-CO" sz="2600" u="none" cap="none" strike="noStrike">
                <a:solidFill>
                  <a:srgbClr val="000000"/>
                </a:solidFill>
                <a:latin typeface="Roboto"/>
                <a:ea typeface="Roboto"/>
                <a:cs typeface="Roboto"/>
                <a:sym typeface="Roboto"/>
              </a:rPr>
              <a:t>PROPUESTA DE IMPLEMENTACIÓN</a:t>
            </a:r>
            <a:endParaRPr b="0" i="0" sz="2600" u="none" cap="none" strike="noStrike">
              <a:solidFill>
                <a:srgbClr val="000000"/>
              </a:solidFill>
              <a:latin typeface="Roboto"/>
              <a:ea typeface="Roboto"/>
              <a:cs typeface="Roboto"/>
              <a:sym typeface="Roboto"/>
            </a:endParaRPr>
          </a:p>
        </p:txBody>
      </p:sp>
      <p:sp>
        <p:nvSpPr>
          <p:cNvPr id="467" name="Google Shape;467;p40"/>
          <p:cNvSpPr txBox="1"/>
          <p:nvPr>
            <p:ph idx="1" type="body"/>
          </p:nvPr>
        </p:nvSpPr>
        <p:spPr>
          <a:xfrm>
            <a:off x="623893" y="806450"/>
            <a:ext cx="4230300" cy="420600"/>
          </a:xfrm>
          <a:prstGeom prst="rect">
            <a:avLst/>
          </a:prstGeom>
          <a:noFill/>
          <a:ln>
            <a:noFill/>
          </a:ln>
        </p:spPr>
        <p:txBody>
          <a:bodyPr anchorCtr="0" anchor="t" bIns="45700" lIns="91425" spcFirstLastPara="1" rIns="91425" wrap="square" tIns="45700">
            <a:noAutofit/>
          </a:bodyPr>
          <a:lstStyle/>
          <a:p>
            <a:pPr indent="0" lvl="0" marL="0" marR="0" rtl="0" algn="l">
              <a:lnSpc>
                <a:spcPct val="90000"/>
              </a:lnSpc>
              <a:spcBef>
                <a:spcPts val="0"/>
              </a:spcBef>
              <a:spcAft>
                <a:spcPts val="0"/>
              </a:spcAft>
              <a:buClr>
                <a:schemeClr val="dk1"/>
              </a:buClr>
              <a:buSzPts val="1800"/>
              <a:buFont typeface="Arial"/>
              <a:buNone/>
            </a:pPr>
            <a:r>
              <a:rPr b="0" i="0" lang="es-CO" sz="2100" u="none" cap="none" strike="noStrike">
                <a:solidFill>
                  <a:srgbClr val="000000"/>
                </a:solidFill>
                <a:latin typeface="Roboto"/>
                <a:ea typeface="Roboto"/>
                <a:cs typeface="Roboto"/>
                <a:sym typeface="Roboto"/>
              </a:rPr>
              <a:t>ESCUELA DE ECOLOGÍA URBANA</a:t>
            </a:r>
            <a:endParaRPr b="0" i="0" sz="2100" u="none" cap="none" strike="noStrike">
              <a:solidFill>
                <a:srgbClr val="000000"/>
              </a:solidFill>
              <a:latin typeface="Roboto"/>
              <a:ea typeface="Roboto"/>
              <a:cs typeface="Roboto"/>
              <a:sym typeface="Roboto"/>
            </a:endParaRPr>
          </a:p>
        </p:txBody>
      </p:sp>
      <p:sp>
        <p:nvSpPr>
          <p:cNvPr id="468" name="Google Shape;468;p40"/>
          <p:cNvSpPr/>
          <p:nvPr/>
        </p:nvSpPr>
        <p:spPr>
          <a:xfrm rot="5400000">
            <a:off x="1448260" y="2347925"/>
            <a:ext cx="2546400" cy="3995700"/>
          </a:xfrm>
          <a:prstGeom prst="corner">
            <a:avLst>
              <a:gd fmla="val 15389" name="adj1"/>
              <a:gd fmla="val 14739" name="adj2"/>
            </a:avLst>
          </a:prstGeom>
          <a:solidFill>
            <a:schemeClr val="accent1"/>
          </a:solidFill>
          <a:ln cap="flat" cmpd="sng" w="12700">
            <a:solidFill>
              <a:schemeClr val="accent1"/>
            </a:solidFill>
            <a:prstDash val="solid"/>
            <a:miter lim="800000"/>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Roboto"/>
              <a:ea typeface="Roboto"/>
              <a:cs typeface="Roboto"/>
              <a:sym typeface="Roboto"/>
            </a:endParaRPr>
          </a:p>
        </p:txBody>
      </p:sp>
      <p:sp>
        <p:nvSpPr>
          <p:cNvPr id="469" name="Google Shape;469;p40"/>
          <p:cNvSpPr txBox="1"/>
          <p:nvPr/>
        </p:nvSpPr>
        <p:spPr>
          <a:xfrm>
            <a:off x="1374511" y="3505125"/>
            <a:ext cx="3067500" cy="1948500"/>
          </a:xfrm>
          <a:prstGeom prst="rect">
            <a:avLst/>
          </a:prstGeom>
          <a:noFill/>
          <a:ln>
            <a:noFill/>
          </a:ln>
        </p:spPr>
        <p:txBody>
          <a:bodyPr anchorCtr="0" anchor="t" bIns="76200" lIns="76200" spcFirstLastPara="1" rIns="76200" wrap="square" tIns="76200">
            <a:noAutofit/>
          </a:bodyPr>
          <a:lstStyle/>
          <a:p>
            <a:pPr indent="0" lvl="0" marL="0" marR="0" rtl="0" algn="ctr">
              <a:lnSpc>
                <a:spcPct val="90000"/>
              </a:lnSpc>
              <a:spcBef>
                <a:spcPts val="0"/>
              </a:spcBef>
              <a:spcAft>
                <a:spcPts val="0"/>
              </a:spcAft>
              <a:buClr>
                <a:schemeClr val="dk1"/>
              </a:buClr>
              <a:buSzPts val="2000"/>
              <a:buFont typeface="Calibri"/>
              <a:buNone/>
            </a:pPr>
            <a:r>
              <a:rPr b="0" i="0" lang="es-CO" sz="1800" u="none" cap="none" strike="noStrike">
                <a:solidFill>
                  <a:schemeClr val="dk1"/>
                </a:solidFill>
                <a:latin typeface="Roboto"/>
                <a:ea typeface="Roboto"/>
                <a:cs typeface="Roboto"/>
                <a:sym typeface="Roboto"/>
              </a:rPr>
              <a:t>La academia se vincula desde su quehacer (</a:t>
            </a:r>
            <a:r>
              <a:rPr b="0" i="1" lang="es-CO" sz="1800" u="none" cap="none" strike="noStrike">
                <a:solidFill>
                  <a:schemeClr val="dk1"/>
                </a:solidFill>
                <a:latin typeface="Roboto"/>
                <a:ea typeface="Roboto"/>
                <a:cs typeface="Roboto"/>
                <a:sym typeface="Roboto"/>
              </a:rPr>
              <a:t>funciones misionales: Docencia, Investigación y Extensión</a:t>
            </a:r>
            <a:r>
              <a:rPr b="0" i="0" lang="es-CO" sz="1800" u="none" cap="none" strike="noStrike">
                <a:solidFill>
                  <a:schemeClr val="dk1"/>
                </a:solidFill>
                <a:latin typeface="Roboto"/>
                <a:ea typeface="Roboto"/>
                <a:cs typeface="Roboto"/>
                <a:sym typeface="Roboto"/>
              </a:rPr>
              <a:t>) a la Escuela de Ecología Urbana del Valle de Aburrá.</a:t>
            </a:r>
            <a:endParaRPr b="0" i="0" sz="1800" u="none" cap="none" strike="noStrike">
              <a:solidFill>
                <a:schemeClr val="dk1"/>
              </a:solidFill>
              <a:latin typeface="Roboto"/>
              <a:ea typeface="Roboto"/>
              <a:cs typeface="Roboto"/>
              <a:sym typeface="Roboto"/>
            </a:endParaRPr>
          </a:p>
        </p:txBody>
      </p:sp>
      <p:sp>
        <p:nvSpPr>
          <p:cNvPr id="470" name="Google Shape;470;p40"/>
          <p:cNvSpPr/>
          <p:nvPr/>
        </p:nvSpPr>
        <p:spPr>
          <a:xfrm>
            <a:off x="4072265" y="2320693"/>
            <a:ext cx="641100" cy="641100"/>
          </a:xfrm>
          <a:prstGeom prst="triangle">
            <a:avLst>
              <a:gd fmla="val 100000" name="adj"/>
            </a:avLst>
          </a:prstGeom>
          <a:solidFill>
            <a:schemeClr val="accent1"/>
          </a:solidFill>
          <a:ln cap="flat" cmpd="sng" w="12700">
            <a:solidFill>
              <a:schemeClr val="accent1"/>
            </a:solidFill>
            <a:prstDash val="solid"/>
            <a:miter lim="800000"/>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Roboto"/>
              <a:ea typeface="Roboto"/>
              <a:cs typeface="Roboto"/>
              <a:sym typeface="Roboto"/>
            </a:endParaRPr>
          </a:p>
        </p:txBody>
      </p:sp>
      <p:sp>
        <p:nvSpPr>
          <p:cNvPr id="471" name="Google Shape;471;p40"/>
          <p:cNvSpPr/>
          <p:nvPr/>
        </p:nvSpPr>
        <p:spPr>
          <a:xfrm rot="5400000">
            <a:off x="5949760" y="1172342"/>
            <a:ext cx="2262000" cy="4497600"/>
          </a:xfrm>
          <a:prstGeom prst="corner">
            <a:avLst>
              <a:gd fmla="val 16120" name="adj1"/>
              <a:gd fmla="val 16110" name="adj2"/>
            </a:avLst>
          </a:prstGeom>
          <a:solidFill>
            <a:schemeClr val="accent1"/>
          </a:solidFill>
          <a:ln cap="flat" cmpd="sng" w="12700">
            <a:solidFill>
              <a:schemeClr val="accent1"/>
            </a:solidFill>
            <a:prstDash val="solid"/>
            <a:miter lim="800000"/>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Roboto"/>
              <a:ea typeface="Roboto"/>
              <a:cs typeface="Roboto"/>
              <a:sym typeface="Roboto"/>
            </a:endParaRPr>
          </a:p>
        </p:txBody>
      </p:sp>
      <p:sp>
        <p:nvSpPr>
          <p:cNvPr id="472" name="Google Shape;472;p40"/>
          <p:cNvSpPr txBox="1"/>
          <p:nvPr/>
        </p:nvSpPr>
        <p:spPr>
          <a:xfrm>
            <a:off x="5563943" y="2738741"/>
            <a:ext cx="3398100" cy="2428200"/>
          </a:xfrm>
          <a:prstGeom prst="rect">
            <a:avLst/>
          </a:prstGeom>
          <a:noFill/>
          <a:ln>
            <a:noFill/>
          </a:ln>
        </p:spPr>
        <p:txBody>
          <a:bodyPr anchorCtr="0" anchor="t" bIns="68575" lIns="68575" spcFirstLastPara="1" rIns="68575" wrap="square" tIns="68575">
            <a:noAutofit/>
          </a:bodyPr>
          <a:lstStyle/>
          <a:p>
            <a:pPr indent="0" lvl="0" marL="0" marR="0" rtl="0" algn="ctr">
              <a:lnSpc>
                <a:spcPct val="90000"/>
              </a:lnSpc>
              <a:spcBef>
                <a:spcPts val="0"/>
              </a:spcBef>
              <a:spcAft>
                <a:spcPts val="0"/>
              </a:spcAft>
              <a:buClr>
                <a:schemeClr val="dk1"/>
              </a:buClr>
              <a:buSzPts val="1800"/>
              <a:buFont typeface="Calibri"/>
              <a:buNone/>
            </a:pPr>
            <a:r>
              <a:rPr b="0" i="0" lang="es-CO" sz="1800" u="none" cap="none" strike="noStrike">
                <a:solidFill>
                  <a:schemeClr val="dk1"/>
                </a:solidFill>
                <a:latin typeface="Roboto"/>
                <a:ea typeface="Roboto"/>
                <a:cs typeface="Roboto"/>
                <a:sym typeface="Roboto"/>
              </a:rPr>
              <a:t>Separar agenda con el equipo técnico de la Entidad, para conocer las apuestas </a:t>
            </a:r>
            <a:r>
              <a:rPr b="0" i="1" lang="es-CO" sz="1800" u="none" cap="none" strike="noStrike">
                <a:solidFill>
                  <a:schemeClr val="dk1"/>
                </a:solidFill>
                <a:latin typeface="Roboto"/>
                <a:ea typeface="Roboto"/>
                <a:cs typeface="Roboto"/>
                <a:sym typeface="Roboto"/>
              </a:rPr>
              <a:t>Formativas, Investigativas y de Extensión </a:t>
            </a:r>
            <a:r>
              <a:rPr b="0" i="0" lang="es-CO" sz="1800" u="none" cap="none" strike="noStrike">
                <a:solidFill>
                  <a:schemeClr val="dk1"/>
                </a:solidFill>
                <a:latin typeface="Roboto"/>
                <a:ea typeface="Roboto"/>
                <a:cs typeface="Roboto"/>
                <a:sym typeface="Roboto"/>
              </a:rPr>
              <a:t>que viene liderando la academia y establecer nuevas apuestas. Levantamiento de línea base.</a:t>
            </a:r>
            <a:endParaRPr b="0" i="0" sz="1800" u="none" cap="none" strike="noStrike">
              <a:solidFill>
                <a:schemeClr val="dk1"/>
              </a:solidFill>
              <a:latin typeface="Roboto"/>
              <a:ea typeface="Roboto"/>
              <a:cs typeface="Roboto"/>
              <a:sym typeface="Roboto"/>
            </a:endParaRPr>
          </a:p>
        </p:txBody>
      </p:sp>
      <p:sp>
        <p:nvSpPr>
          <p:cNvPr id="473" name="Google Shape;473;p40"/>
          <p:cNvSpPr/>
          <p:nvPr/>
        </p:nvSpPr>
        <p:spPr>
          <a:xfrm>
            <a:off x="8688453" y="1530939"/>
            <a:ext cx="641100" cy="641100"/>
          </a:xfrm>
          <a:prstGeom prst="triangle">
            <a:avLst>
              <a:gd fmla="val 100000" name="adj"/>
            </a:avLst>
          </a:prstGeom>
          <a:solidFill>
            <a:schemeClr val="accent1"/>
          </a:solidFill>
          <a:ln cap="flat" cmpd="sng" w="12700">
            <a:solidFill>
              <a:schemeClr val="accent1"/>
            </a:solidFill>
            <a:prstDash val="solid"/>
            <a:miter lim="800000"/>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Roboto"/>
              <a:ea typeface="Roboto"/>
              <a:cs typeface="Roboto"/>
              <a:sym typeface="Roboto"/>
            </a:endParaRPr>
          </a:p>
        </p:txBody>
      </p:sp>
      <p:sp>
        <p:nvSpPr>
          <p:cNvPr id="474" name="Google Shape;474;p40"/>
          <p:cNvSpPr txBox="1"/>
          <p:nvPr/>
        </p:nvSpPr>
        <p:spPr>
          <a:xfrm>
            <a:off x="1244401" y="2370600"/>
            <a:ext cx="2827800" cy="6462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2000"/>
              <a:buFont typeface="Arial"/>
              <a:buNone/>
            </a:pPr>
            <a:r>
              <a:rPr b="1" i="0" lang="es-CO" sz="2000" u="none" cap="none" strike="noStrike">
                <a:solidFill>
                  <a:schemeClr val="dk1"/>
                </a:solidFill>
                <a:latin typeface="Roboto"/>
                <a:ea typeface="Roboto"/>
                <a:cs typeface="Roboto"/>
                <a:sym typeface="Roboto"/>
              </a:rPr>
              <a:t>1. FIRMA DE </a:t>
            </a:r>
            <a:endParaRPr b="0" i="0" sz="2000" u="none" cap="none" strike="noStrike">
              <a:solidFill>
                <a:srgbClr val="000000"/>
              </a:solidFill>
              <a:latin typeface="Roboto"/>
              <a:ea typeface="Roboto"/>
              <a:cs typeface="Roboto"/>
              <a:sym typeface="Roboto"/>
            </a:endParaRPr>
          </a:p>
          <a:p>
            <a:pPr indent="0" lvl="0" marL="0" marR="0" rtl="0" algn="l">
              <a:lnSpc>
                <a:spcPct val="100000"/>
              </a:lnSpc>
              <a:spcBef>
                <a:spcPts val="0"/>
              </a:spcBef>
              <a:spcAft>
                <a:spcPts val="0"/>
              </a:spcAft>
              <a:buClr>
                <a:srgbClr val="000000"/>
              </a:buClr>
              <a:buSzPts val="2000"/>
              <a:buFont typeface="Arial"/>
              <a:buNone/>
            </a:pPr>
            <a:r>
              <a:rPr b="1" i="0" lang="es-CO" sz="2000" u="none" cap="none" strike="noStrike">
                <a:solidFill>
                  <a:schemeClr val="dk1"/>
                </a:solidFill>
                <a:latin typeface="Roboto"/>
                <a:ea typeface="Roboto"/>
                <a:cs typeface="Roboto"/>
                <a:sym typeface="Roboto"/>
              </a:rPr>
              <a:t>CARTA DE INTENCIÓN</a:t>
            </a:r>
            <a:endParaRPr b="0" i="0" sz="2000" u="none" cap="none" strike="noStrike">
              <a:solidFill>
                <a:srgbClr val="000000"/>
              </a:solidFill>
              <a:latin typeface="Roboto"/>
              <a:ea typeface="Roboto"/>
              <a:cs typeface="Roboto"/>
              <a:sym typeface="Roboto"/>
            </a:endParaRPr>
          </a:p>
        </p:txBody>
      </p:sp>
      <p:sp>
        <p:nvSpPr>
          <p:cNvPr id="475" name="Google Shape;475;p40"/>
          <p:cNvSpPr txBox="1"/>
          <p:nvPr/>
        </p:nvSpPr>
        <p:spPr>
          <a:xfrm>
            <a:off x="5563946" y="1587029"/>
            <a:ext cx="2403300" cy="6462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2000"/>
              <a:buFont typeface="Arial"/>
              <a:buNone/>
            </a:pPr>
            <a:r>
              <a:rPr b="1" i="0" lang="es-CO" sz="2000" u="none" cap="none" strike="noStrike">
                <a:solidFill>
                  <a:schemeClr val="dk1"/>
                </a:solidFill>
                <a:latin typeface="Roboto"/>
                <a:ea typeface="Roboto"/>
                <a:cs typeface="Roboto"/>
                <a:sym typeface="Roboto"/>
              </a:rPr>
              <a:t>2. IDENTIFICACIÓN DE PROPUESTAS</a:t>
            </a:r>
            <a:endParaRPr b="0" i="0" sz="2000" u="none" cap="none" strike="noStrike">
              <a:solidFill>
                <a:srgbClr val="000000"/>
              </a:solidFill>
              <a:latin typeface="Roboto"/>
              <a:ea typeface="Roboto"/>
              <a:cs typeface="Roboto"/>
              <a:sym typeface="Roboto"/>
            </a:endParaRPr>
          </a:p>
        </p:txBody>
      </p:sp>
      <p:sp>
        <p:nvSpPr>
          <p:cNvPr id="476" name="Google Shape;476;p40"/>
          <p:cNvSpPr/>
          <p:nvPr/>
        </p:nvSpPr>
        <p:spPr>
          <a:xfrm rot="5400000">
            <a:off x="9486460" y="1475559"/>
            <a:ext cx="1681500" cy="1770000"/>
          </a:xfrm>
          <a:prstGeom prst="corner">
            <a:avLst>
              <a:gd fmla="val 23262" name="adj1"/>
              <a:gd fmla="val 21413" name="adj2"/>
            </a:avLst>
          </a:prstGeom>
          <a:solidFill>
            <a:schemeClr val="accent1"/>
          </a:solidFill>
          <a:ln cap="flat" cmpd="sng" w="12700">
            <a:solidFill>
              <a:schemeClr val="accent1"/>
            </a:solidFill>
            <a:prstDash val="solid"/>
            <a:miter lim="800000"/>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Roboto"/>
              <a:ea typeface="Roboto"/>
              <a:cs typeface="Roboto"/>
              <a:sym typeface="Roboto"/>
            </a:endParaRPr>
          </a:p>
        </p:txBody>
      </p:sp>
      <p:pic>
        <p:nvPicPr>
          <p:cNvPr id="477" name="Google Shape;477;p40"/>
          <p:cNvPicPr preferRelativeResize="0"/>
          <p:nvPr/>
        </p:nvPicPr>
        <p:blipFill rotWithShape="1">
          <a:blip r:embed="rId3">
            <a:alphaModFix/>
          </a:blip>
          <a:srcRect b="0" l="0" r="0" t="0"/>
          <a:stretch/>
        </p:blipFill>
        <p:spPr>
          <a:xfrm>
            <a:off x="11188825" y="5856025"/>
            <a:ext cx="814400" cy="814400"/>
          </a:xfrm>
          <a:prstGeom prst="rect">
            <a:avLst/>
          </a:prstGeom>
          <a:noFill/>
          <a:ln>
            <a:noFill/>
          </a:ln>
        </p:spPr>
      </p:pic>
    </p:spTree>
  </p:cSld>
  <p:clrMapOvr>
    <a:masterClrMapping/>
  </p:clrMapOvr>
  <p:transition spd="slow">
    <p:fade/>
  </p:transition>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481" name="Shape 481"/>
        <p:cNvGrpSpPr/>
        <p:nvPr/>
      </p:nvGrpSpPr>
      <p:grpSpPr>
        <a:xfrm>
          <a:off x="0" y="0"/>
          <a:ext cx="0" cy="0"/>
          <a:chOff x="0" y="0"/>
          <a:chExt cx="0" cy="0"/>
        </a:xfrm>
      </p:grpSpPr>
      <p:sp>
        <p:nvSpPr>
          <p:cNvPr id="482" name="Google Shape;482;p41"/>
          <p:cNvSpPr/>
          <p:nvPr/>
        </p:nvSpPr>
        <p:spPr>
          <a:xfrm rot="5400000">
            <a:off x="1872625" y="1845450"/>
            <a:ext cx="2430600" cy="5034600"/>
          </a:xfrm>
          <a:prstGeom prst="corner">
            <a:avLst>
              <a:gd fmla="val 17539" name="adj1"/>
              <a:gd fmla="val 17100" name="adj2"/>
            </a:avLst>
          </a:prstGeom>
          <a:solidFill>
            <a:schemeClr val="accent1"/>
          </a:solidFill>
          <a:ln cap="flat" cmpd="sng" w="12700">
            <a:solidFill>
              <a:schemeClr val="accent1"/>
            </a:solidFill>
            <a:prstDash val="solid"/>
            <a:miter lim="800000"/>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Roboto"/>
              <a:ea typeface="Roboto"/>
              <a:cs typeface="Roboto"/>
              <a:sym typeface="Roboto"/>
            </a:endParaRPr>
          </a:p>
        </p:txBody>
      </p:sp>
      <p:sp>
        <p:nvSpPr>
          <p:cNvPr id="483" name="Google Shape;483;p41"/>
          <p:cNvSpPr/>
          <p:nvPr/>
        </p:nvSpPr>
        <p:spPr>
          <a:xfrm>
            <a:off x="4840419" y="2247250"/>
            <a:ext cx="766200" cy="766200"/>
          </a:xfrm>
          <a:prstGeom prst="triangle">
            <a:avLst>
              <a:gd fmla="val 100000" name="adj"/>
            </a:avLst>
          </a:prstGeom>
          <a:solidFill>
            <a:schemeClr val="accent1"/>
          </a:solidFill>
          <a:ln cap="flat" cmpd="sng" w="12700">
            <a:solidFill>
              <a:schemeClr val="accent1"/>
            </a:solidFill>
            <a:prstDash val="solid"/>
            <a:miter lim="800000"/>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Roboto"/>
              <a:ea typeface="Roboto"/>
              <a:cs typeface="Roboto"/>
              <a:sym typeface="Roboto"/>
            </a:endParaRPr>
          </a:p>
        </p:txBody>
      </p:sp>
      <p:sp>
        <p:nvSpPr>
          <p:cNvPr id="484" name="Google Shape;484;p41"/>
          <p:cNvSpPr txBox="1"/>
          <p:nvPr/>
        </p:nvSpPr>
        <p:spPr>
          <a:xfrm>
            <a:off x="960827" y="2389400"/>
            <a:ext cx="3391500" cy="6462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2000"/>
              <a:buFont typeface="Arial"/>
              <a:buNone/>
            </a:pPr>
            <a:r>
              <a:rPr b="1" i="0" lang="es-CO" sz="2000" u="none" cap="none" strike="noStrike">
                <a:solidFill>
                  <a:schemeClr val="dk1"/>
                </a:solidFill>
                <a:latin typeface="Roboto"/>
                <a:ea typeface="Roboto"/>
                <a:cs typeface="Roboto"/>
                <a:sym typeface="Roboto"/>
              </a:rPr>
              <a:t>3. ELABORACIÓN DEL PLAN DE TRABAJO INICIAL</a:t>
            </a:r>
            <a:r>
              <a:rPr b="1" i="0" lang="es-CO" sz="1800" u="none" cap="none" strike="noStrike">
                <a:solidFill>
                  <a:schemeClr val="dk1"/>
                </a:solidFill>
                <a:latin typeface="Roboto"/>
                <a:ea typeface="Roboto"/>
                <a:cs typeface="Roboto"/>
                <a:sym typeface="Roboto"/>
              </a:rPr>
              <a:t> </a:t>
            </a:r>
            <a:endParaRPr b="0" i="0" sz="1400" u="none" cap="none" strike="noStrike">
              <a:solidFill>
                <a:srgbClr val="000000"/>
              </a:solidFill>
              <a:latin typeface="Roboto"/>
              <a:ea typeface="Roboto"/>
              <a:cs typeface="Roboto"/>
              <a:sym typeface="Roboto"/>
            </a:endParaRPr>
          </a:p>
        </p:txBody>
      </p:sp>
      <p:sp>
        <p:nvSpPr>
          <p:cNvPr id="485" name="Google Shape;485;p41"/>
          <p:cNvSpPr/>
          <p:nvPr/>
        </p:nvSpPr>
        <p:spPr>
          <a:xfrm rot="5400000">
            <a:off x="7110597" y="847225"/>
            <a:ext cx="2694900" cy="5453100"/>
          </a:xfrm>
          <a:prstGeom prst="corner">
            <a:avLst>
              <a:gd fmla="val 15373" name="adj1"/>
              <a:gd fmla="val 15708" name="adj2"/>
            </a:avLst>
          </a:prstGeom>
          <a:solidFill>
            <a:schemeClr val="accent1"/>
          </a:solidFill>
          <a:ln cap="flat" cmpd="sng" w="12700">
            <a:solidFill>
              <a:schemeClr val="accent1"/>
            </a:solidFill>
            <a:prstDash val="solid"/>
            <a:miter lim="800000"/>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Roboto"/>
              <a:ea typeface="Roboto"/>
              <a:cs typeface="Roboto"/>
              <a:sym typeface="Roboto"/>
            </a:endParaRPr>
          </a:p>
        </p:txBody>
      </p:sp>
      <p:sp>
        <p:nvSpPr>
          <p:cNvPr id="486" name="Google Shape;486;p41"/>
          <p:cNvSpPr txBox="1"/>
          <p:nvPr/>
        </p:nvSpPr>
        <p:spPr>
          <a:xfrm>
            <a:off x="6283785" y="1775437"/>
            <a:ext cx="4967100" cy="4605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2000"/>
              <a:buFont typeface="Arial"/>
              <a:buNone/>
            </a:pPr>
            <a:r>
              <a:rPr b="1" i="0" lang="es-CO" sz="2000" u="none" cap="none" strike="noStrike">
                <a:solidFill>
                  <a:schemeClr val="dk1"/>
                </a:solidFill>
                <a:latin typeface="Roboto"/>
                <a:ea typeface="Roboto"/>
                <a:cs typeface="Roboto"/>
                <a:sym typeface="Roboto"/>
              </a:rPr>
              <a:t>4. SUSCRIPCIÓN DE CONVENIO</a:t>
            </a:r>
            <a:endParaRPr b="1" i="0" sz="2000" u="none" cap="none" strike="noStrike">
              <a:solidFill>
                <a:schemeClr val="dk1"/>
              </a:solidFill>
              <a:latin typeface="Roboto"/>
              <a:ea typeface="Roboto"/>
              <a:cs typeface="Roboto"/>
              <a:sym typeface="Roboto"/>
            </a:endParaRPr>
          </a:p>
        </p:txBody>
      </p:sp>
      <p:sp>
        <p:nvSpPr>
          <p:cNvPr id="487" name="Google Shape;487;p41"/>
          <p:cNvSpPr txBox="1"/>
          <p:nvPr/>
        </p:nvSpPr>
        <p:spPr>
          <a:xfrm>
            <a:off x="1186375" y="3737925"/>
            <a:ext cx="4230300" cy="21180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Arial"/>
              <a:buNone/>
            </a:pPr>
            <a:r>
              <a:rPr b="0" i="0" lang="es-CO" sz="1800" u="none" cap="none" strike="noStrike">
                <a:solidFill>
                  <a:schemeClr val="dk1"/>
                </a:solidFill>
                <a:latin typeface="Roboto"/>
                <a:ea typeface="Roboto"/>
                <a:cs typeface="Roboto"/>
                <a:sym typeface="Roboto"/>
              </a:rPr>
              <a:t>Bajo la orientación del Rector y el Consejo Rector, con el apoyo de la Secretaría Técnica, se elabora el plan de trabajo, al cual podrán adherir los asociados  mediante compromisos concretos sobre el alcance de su cooperación. </a:t>
            </a:r>
            <a:endParaRPr b="0" i="0" sz="1800" u="none" cap="none" strike="noStrike">
              <a:solidFill>
                <a:schemeClr val="dk1"/>
              </a:solidFill>
              <a:latin typeface="Roboto"/>
              <a:ea typeface="Roboto"/>
              <a:cs typeface="Roboto"/>
              <a:sym typeface="Roboto"/>
            </a:endParaRPr>
          </a:p>
        </p:txBody>
      </p:sp>
      <p:sp>
        <p:nvSpPr>
          <p:cNvPr id="488" name="Google Shape;488;p41"/>
          <p:cNvSpPr txBox="1"/>
          <p:nvPr/>
        </p:nvSpPr>
        <p:spPr>
          <a:xfrm>
            <a:off x="6392697" y="2801525"/>
            <a:ext cx="4585200" cy="13140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Arial"/>
              <a:buNone/>
            </a:pPr>
            <a:r>
              <a:rPr b="0" i="0" lang="es-CO" sz="1800" u="none" cap="none" strike="noStrike">
                <a:solidFill>
                  <a:schemeClr val="dk1"/>
                </a:solidFill>
                <a:latin typeface="Roboto"/>
                <a:ea typeface="Roboto"/>
                <a:cs typeface="Roboto"/>
                <a:sym typeface="Roboto"/>
              </a:rPr>
              <a:t>De acuerdo a los compromisos y los intereses de los asociados se suscribirán los convenios específicos con ellos.  </a:t>
            </a:r>
            <a:endParaRPr b="0" i="0" sz="1800" u="none" cap="none" strike="noStrike">
              <a:solidFill>
                <a:schemeClr val="dk1"/>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Roboto"/>
              <a:ea typeface="Roboto"/>
              <a:cs typeface="Roboto"/>
              <a:sym typeface="Roboto"/>
            </a:endParaRPr>
          </a:p>
        </p:txBody>
      </p:sp>
      <p:pic>
        <p:nvPicPr>
          <p:cNvPr id="489" name="Google Shape;489;p41"/>
          <p:cNvPicPr preferRelativeResize="0"/>
          <p:nvPr/>
        </p:nvPicPr>
        <p:blipFill rotWithShape="1">
          <a:blip r:embed="rId3">
            <a:alphaModFix/>
          </a:blip>
          <a:srcRect b="0" l="0" r="0" t="0"/>
          <a:stretch/>
        </p:blipFill>
        <p:spPr>
          <a:xfrm>
            <a:off x="11188825" y="5856025"/>
            <a:ext cx="814400" cy="814400"/>
          </a:xfrm>
          <a:prstGeom prst="rect">
            <a:avLst/>
          </a:prstGeom>
          <a:noFill/>
          <a:ln>
            <a:noFill/>
          </a:ln>
        </p:spPr>
      </p:pic>
      <p:sp>
        <p:nvSpPr>
          <p:cNvPr id="490" name="Google Shape;490;p41"/>
          <p:cNvSpPr txBox="1"/>
          <p:nvPr>
            <p:ph type="title"/>
          </p:nvPr>
        </p:nvSpPr>
        <p:spPr>
          <a:xfrm>
            <a:off x="623050" y="358000"/>
            <a:ext cx="5891100" cy="460500"/>
          </a:xfrm>
          <a:prstGeom prst="rect">
            <a:avLst/>
          </a:prstGeom>
          <a:noFill/>
          <a:ln>
            <a:noFill/>
          </a:ln>
        </p:spPr>
        <p:txBody>
          <a:bodyPr anchorCtr="0" anchor="ctr" bIns="45700" lIns="91425" spcFirstLastPara="1" rIns="91425" wrap="square" tIns="45700">
            <a:noAutofit/>
          </a:bodyPr>
          <a:lstStyle/>
          <a:p>
            <a:pPr indent="0" lvl="0" marL="0" marR="0" rtl="0" algn="l">
              <a:lnSpc>
                <a:spcPct val="90000"/>
              </a:lnSpc>
              <a:spcBef>
                <a:spcPts val="0"/>
              </a:spcBef>
              <a:spcAft>
                <a:spcPts val="0"/>
              </a:spcAft>
              <a:buClr>
                <a:schemeClr val="dk1"/>
              </a:buClr>
              <a:buSzPts val="2520"/>
              <a:buFont typeface="Calibri"/>
              <a:buNone/>
            </a:pPr>
            <a:r>
              <a:rPr b="1" i="0" lang="es-CO" sz="2600" u="none" cap="none" strike="noStrike">
                <a:solidFill>
                  <a:srgbClr val="000000"/>
                </a:solidFill>
                <a:latin typeface="Roboto"/>
                <a:ea typeface="Roboto"/>
                <a:cs typeface="Roboto"/>
                <a:sym typeface="Roboto"/>
              </a:rPr>
              <a:t>PROPUESTA DE IMPLEMENTACIÓN</a:t>
            </a:r>
            <a:endParaRPr b="0" i="0" sz="2600" u="none" cap="none" strike="noStrike">
              <a:solidFill>
                <a:srgbClr val="000000"/>
              </a:solidFill>
              <a:latin typeface="Roboto"/>
              <a:ea typeface="Roboto"/>
              <a:cs typeface="Roboto"/>
              <a:sym typeface="Roboto"/>
            </a:endParaRPr>
          </a:p>
        </p:txBody>
      </p:sp>
      <p:sp>
        <p:nvSpPr>
          <p:cNvPr id="491" name="Google Shape;491;p41"/>
          <p:cNvSpPr txBox="1"/>
          <p:nvPr>
            <p:ph idx="1" type="body"/>
          </p:nvPr>
        </p:nvSpPr>
        <p:spPr>
          <a:xfrm>
            <a:off x="623893" y="806450"/>
            <a:ext cx="4230300" cy="420600"/>
          </a:xfrm>
          <a:prstGeom prst="rect">
            <a:avLst/>
          </a:prstGeom>
          <a:noFill/>
          <a:ln>
            <a:noFill/>
          </a:ln>
        </p:spPr>
        <p:txBody>
          <a:bodyPr anchorCtr="0" anchor="t" bIns="45700" lIns="91425" spcFirstLastPara="1" rIns="91425" wrap="square" tIns="45700">
            <a:noAutofit/>
          </a:bodyPr>
          <a:lstStyle/>
          <a:p>
            <a:pPr indent="0" lvl="0" marL="0" marR="0" rtl="0" algn="l">
              <a:lnSpc>
                <a:spcPct val="90000"/>
              </a:lnSpc>
              <a:spcBef>
                <a:spcPts val="0"/>
              </a:spcBef>
              <a:spcAft>
                <a:spcPts val="0"/>
              </a:spcAft>
              <a:buClr>
                <a:schemeClr val="dk1"/>
              </a:buClr>
              <a:buSzPts val="1800"/>
              <a:buFont typeface="Arial"/>
              <a:buNone/>
            </a:pPr>
            <a:r>
              <a:rPr b="0" i="0" lang="es-CO" sz="2100" u="none" cap="none" strike="noStrike">
                <a:solidFill>
                  <a:srgbClr val="000000"/>
                </a:solidFill>
                <a:latin typeface="Roboto"/>
                <a:ea typeface="Roboto"/>
                <a:cs typeface="Roboto"/>
                <a:sym typeface="Roboto"/>
              </a:rPr>
              <a:t>ESCUELA DE ECOLOGÍA URBANA</a:t>
            </a:r>
            <a:endParaRPr b="0" i="0" sz="2100" u="none" cap="none" strike="noStrike">
              <a:solidFill>
                <a:srgbClr val="000000"/>
              </a:solidFill>
              <a:latin typeface="Roboto"/>
              <a:ea typeface="Roboto"/>
              <a:cs typeface="Roboto"/>
              <a:sym typeface="Roboto"/>
            </a:endParaRPr>
          </a:p>
        </p:txBody>
      </p:sp>
    </p:spTree>
  </p:cSld>
  <p:clrMapOvr>
    <a:masterClrMapping/>
  </p:clrMapOvr>
  <p:transition spd="slow">
    <p:fade/>
  </p:transition>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495" name="Shape 495"/>
        <p:cNvGrpSpPr/>
        <p:nvPr/>
      </p:nvGrpSpPr>
      <p:grpSpPr>
        <a:xfrm>
          <a:off x="0" y="0"/>
          <a:ext cx="0" cy="0"/>
          <a:chOff x="0" y="0"/>
          <a:chExt cx="0" cy="0"/>
        </a:xfrm>
      </p:grpSpPr>
      <p:sp>
        <p:nvSpPr>
          <p:cNvPr id="496" name="Google Shape;496;p42"/>
          <p:cNvSpPr txBox="1"/>
          <p:nvPr>
            <p:ph type="title"/>
          </p:nvPr>
        </p:nvSpPr>
        <p:spPr>
          <a:xfrm>
            <a:off x="752000" y="322825"/>
            <a:ext cx="9564900" cy="976800"/>
          </a:xfrm>
          <a:prstGeom prst="rect">
            <a:avLst/>
          </a:prstGeom>
          <a:noFill/>
          <a:ln>
            <a:noFill/>
          </a:ln>
        </p:spPr>
        <p:txBody>
          <a:bodyPr anchorCtr="0" anchor="ctr" bIns="45700" lIns="91425" spcFirstLastPara="1" rIns="91425" wrap="square" tIns="45700">
            <a:noAutofit/>
          </a:bodyPr>
          <a:lstStyle/>
          <a:p>
            <a:pPr indent="0" lvl="0" marL="0" marR="0" rtl="0" algn="l">
              <a:lnSpc>
                <a:spcPct val="90000"/>
              </a:lnSpc>
              <a:spcBef>
                <a:spcPts val="0"/>
              </a:spcBef>
              <a:spcAft>
                <a:spcPts val="0"/>
              </a:spcAft>
              <a:buClr>
                <a:schemeClr val="dk1"/>
              </a:buClr>
              <a:buSzPts val="3600"/>
              <a:buFont typeface="Calibri"/>
              <a:buNone/>
            </a:pPr>
            <a:r>
              <a:rPr b="1" i="0" lang="es-CO" sz="2700" u="none" cap="none" strike="noStrike">
                <a:solidFill>
                  <a:srgbClr val="000000"/>
                </a:solidFill>
                <a:latin typeface="Roboto"/>
                <a:ea typeface="Roboto"/>
                <a:cs typeface="Roboto"/>
                <a:sym typeface="Roboto"/>
              </a:rPr>
              <a:t>APORTES DEL ÁREA METROPOLITANA </a:t>
            </a:r>
            <a:endParaRPr b="1" i="0" sz="2700" u="none" cap="none" strike="noStrike">
              <a:solidFill>
                <a:srgbClr val="000000"/>
              </a:solidFill>
              <a:latin typeface="Roboto"/>
              <a:ea typeface="Roboto"/>
              <a:cs typeface="Roboto"/>
              <a:sym typeface="Roboto"/>
            </a:endParaRPr>
          </a:p>
          <a:p>
            <a:pPr indent="0" lvl="0" marL="0" marR="0" rtl="0" algn="l">
              <a:lnSpc>
                <a:spcPct val="90000"/>
              </a:lnSpc>
              <a:spcBef>
                <a:spcPts val="0"/>
              </a:spcBef>
              <a:spcAft>
                <a:spcPts val="0"/>
              </a:spcAft>
              <a:buClr>
                <a:schemeClr val="dk1"/>
              </a:buClr>
              <a:buSzPts val="3600"/>
              <a:buFont typeface="Calibri"/>
              <a:buNone/>
            </a:pPr>
            <a:r>
              <a:rPr b="1" i="0" lang="es-CO" sz="2700" u="none" cap="none" strike="noStrike">
                <a:solidFill>
                  <a:srgbClr val="000000"/>
                </a:solidFill>
                <a:latin typeface="Roboto"/>
                <a:ea typeface="Roboto"/>
                <a:cs typeface="Roboto"/>
                <a:sym typeface="Roboto"/>
              </a:rPr>
              <a:t>DEL VALLE DE ABURRÁ A LA ESCUELA</a:t>
            </a:r>
            <a:endParaRPr b="0" i="0" sz="2700" u="none" cap="none" strike="noStrike">
              <a:solidFill>
                <a:srgbClr val="000000"/>
              </a:solidFill>
              <a:latin typeface="Roboto"/>
              <a:ea typeface="Roboto"/>
              <a:cs typeface="Roboto"/>
              <a:sym typeface="Roboto"/>
            </a:endParaRPr>
          </a:p>
        </p:txBody>
      </p:sp>
      <p:sp>
        <p:nvSpPr>
          <p:cNvPr id="497" name="Google Shape;497;p42"/>
          <p:cNvSpPr txBox="1"/>
          <p:nvPr/>
        </p:nvSpPr>
        <p:spPr>
          <a:xfrm>
            <a:off x="762000" y="1537775"/>
            <a:ext cx="9952500" cy="3528000"/>
          </a:xfrm>
          <a:prstGeom prst="rect">
            <a:avLst/>
          </a:prstGeom>
          <a:noFill/>
          <a:ln>
            <a:noFill/>
          </a:ln>
        </p:spPr>
        <p:txBody>
          <a:bodyPr anchorCtr="0" anchor="t" bIns="45700" lIns="91425" spcFirstLastPara="1" rIns="91425" wrap="square" tIns="45700">
            <a:noAutofit/>
          </a:bodyPr>
          <a:lstStyle/>
          <a:p>
            <a:pPr indent="-317500" lvl="0" marL="342900" marR="0" rtl="0" algn="just">
              <a:lnSpc>
                <a:spcPct val="115000"/>
              </a:lnSpc>
              <a:spcBef>
                <a:spcPts val="0"/>
              </a:spcBef>
              <a:spcAft>
                <a:spcPts val="0"/>
              </a:spcAft>
              <a:buClr>
                <a:schemeClr val="dk1"/>
              </a:buClr>
              <a:buSzPts val="2000"/>
              <a:buFont typeface="Arial"/>
              <a:buChar char="•"/>
            </a:pPr>
            <a:r>
              <a:rPr b="1" i="0" lang="es-CO" sz="2000" u="sng" cap="none" strike="noStrike">
                <a:solidFill>
                  <a:schemeClr val="dk1"/>
                </a:solidFill>
                <a:latin typeface="Roboto"/>
                <a:ea typeface="Roboto"/>
                <a:cs typeface="Roboto"/>
                <a:sym typeface="Roboto"/>
              </a:rPr>
              <a:t>Observatorio Metropolitano de Información</a:t>
            </a:r>
            <a:r>
              <a:rPr b="0" i="0" lang="es-CO" sz="2000" u="none" cap="none" strike="noStrike">
                <a:solidFill>
                  <a:schemeClr val="dk1"/>
                </a:solidFill>
                <a:latin typeface="Roboto"/>
                <a:ea typeface="Roboto"/>
                <a:cs typeface="Roboto"/>
                <a:sym typeface="Roboto"/>
              </a:rPr>
              <a:t>, el cual tiene como objetivo constituirse en un centro receptor de información sobre las temáticas misionales del Área Metropolitana del Valle de Aburrá, para el análisis, procesamiento e interpretación de indicadores para el apoyo a los procesos de gestión institucional y planificación regional. </a:t>
            </a:r>
            <a:endParaRPr b="0" i="0" sz="2000" u="none" cap="none" strike="noStrike">
              <a:solidFill>
                <a:schemeClr val="dk1"/>
              </a:solidFill>
              <a:latin typeface="Roboto"/>
              <a:ea typeface="Roboto"/>
              <a:cs typeface="Roboto"/>
              <a:sym typeface="Roboto"/>
            </a:endParaRPr>
          </a:p>
          <a:p>
            <a:pPr indent="0" lvl="0" marL="0" marR="0" rtl="0" algn="just">
              <a:lnSpc>
                <a:spcPct val="115000"/>
              </a:lnSpc>
              <a:spcBef>
                <a:spcPts val="0"/>
              </a:spcBef>
              <a:spcAft>
                <a:spcPts val="0"/>
              </a:spcAft>
              <a:buClr>
                <a:srgbClr val="000000"/>
              </a:buClr>
              <a:buSzPts val="900"/>
              <a:buFont typeface="Arial"/>
              <a:buNone/>
            </a:pPr>
            <a:r>
              <a:t/>
            </a:r>
            <a:endParaRPr b="0" i="0" sz="900" u="none" cap="none" strike="noStrike">
              <a:solidFill>
                <a:schemeClr val="dk1"/>
              </a:solidFill>
              <a:latin typeface="Roboto"/>
              <a:ea typeface="Roboto"/>
              <a:cs typeface="Roboto"/>
              <a:sym typeface="Roboto"/>
            </a:endParaRPr>
          </a:p>
          <a:p>
            <a:pPr indent="-317500" lvl="0" marL="342900" marR="0" rtl="0" algn="just">
              <a:lnSpc>
                <a:spcPct val="115000"/>
              </a:lnSpc>
              <a:spcBef>
                <a:spcPts val="0"/>
              </a:spcBef>
              <a:spcAft>
                <a:spcPts val="0"/>
              </a:spcAft>
              <a:buClr>
                <a:schemeClr val="dk1"/>
              </a:buClr>
              <a:buSzPts val="2000"/>
              <a:buFont typeface="Arial"/>
              <a:buChar char="•"/>
            </a:pPr>
            <a:r>
              <a:rPr b="1" i="0" lang="es-CO" sz="2000" u="sng" cap="none" strike="noStrike">
                <a:solidFill>
                  <a:schemeClr val="dk1"/>
                </a:solidFill>
                <a:latin typeface="Roboto"/>
                <a:ea typeface="Roboto"/>
                <a:cs typeface="Roboto"/>
                <a:sym typeface="Roboto"/>
              </a:rPr>
              <a:t>Desarrollo de diversas investigaciones </a:t>
            </a:r>
            <a:r>
              <a:rPr b="0" i="0" lang="es-CO" sz="2000" u="none" cap="none" strike="noStrike">
                <a:solidFill>
                  <a:schemeClr val="dk1"/>
                </a:solidFill>
                <a:latin typeface="Roboto"/>
                <a:ea typeface="Roboto"/>
                <a:cs typeface="Roboto"/>
                <a:sym typeface="Roboto"/>
              </a:rPr>
              <a:t>como la adelantada por la Universidad de Antioquia que buscar correlacionar la calidad del aire y la aparición o agudización de ciertas enfermedades, la investigación adelantada por el grupo de Urbam de la Universidad EAFIT sobre capacidades de soporte urbano-ambientales para el territorio metropolitano del Valle de Aburrá, entre muchas otras. Así mismo una serie de </a:t>
            </a:r>
            <a:r>
              <a:rPr b="1" i="0" lang="es-CO" sz="2000" u="none" cap="none" strike="noStrike">
                <a:solidFill>
                  <a:schemeClr val="dk1"/>
                </a:solidFill>
                <a:latin typeface="Roboto"/>
                <a:ea typeface="Roboto"/>
                <a:cs typeface="Roboto"/>
                <a:sym typeface="Roboto"/>
              </a:rPr>
              <a:t>instrumentos y aplicativos App </a:t>
            </a:r>
            <a:r>
              <a:rPr b="0" i="0" lang="es-CO" sz="2000" u="none" cap="none" strike="noStrike">
                <a:solidFill>
                  <a:schemeClr val="dk1"/>
                </a:solidFill>
                <a:latin typeface="Roboto"/>
                <a:ea typeface="Roboto"/>
                <a:cs typeface="Roboto"/>
                <a:sym typeface="Roboto"/>
              </a:rPr>
              <a:t>que son aportes de la Entidad hacia la EEU.</a:t>
            </a:r>
            <a:endParaRPr b="0" i="0" sz="2000" u="none" cap="none" strike="noStrike">
              <a:solidFill>
                <a:schemeClr val="dk1"/>
              </a:solidFill>
              <a:latin typeface="Roboto"/>
              <a:ea typeface="Roboto"/>
              <a:cs typeface="Roboto"/>
              <a:sym typeface="Roboto"/>
            </a:endParaRPr>
          </a:p>
        </p:txBody>
      </p:sp>
      <p:pic>
        <p:nvPicPr>
          <p:cNvPr id="498" name="Google Shape;498;p42"/>
          <p:cNvPicPr preferRelativeResize="0"/>
          <p:nvPr/>
        </p:nvPicPr>
        <p:blipFill rotWithShape="1">
          <a:blip r:embed="rId3">
            <a:alphaModFix/>
          </a:blip>
          <a:srcRect b="0" l="0" r="0" t="0"/>
          <a:stretch/>
        </p:blipFill>
        <p:spPr>
          <a:xfrm>
            <a:off x="11188825" y="5856025"/>
            <a:ext cx="814400" cy="814400"/>
          </a:xfrm>
          <a:prstGeom prst="rect">
            <a:avLst/>
          </a:prstGeom>
          <a:noFill/>
          <a:ln>
            <a:noFill/>
          </a:ln>
        </p:spPr>
      </p:pic>
    </p:spTree>
  </p:cSld>
  <p:clrMapOvr>
    <a:masterClrMapping/>
  </p:clrMapOvr>
  <p:transition spd="slow">
    <p:fade/>
  </p:transition>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69" name="Shape 69"/>
        <p:cNvGrpSpPr/>
        <p:nvPr/>
      </p:nvGrpSpPr>
      <p:grpSpPr>
        <a:xfrm>
          <a:off x="0" y="0"/>
          <a:ext cx="0" cy="0"/>
          <a:chOff x="0" y="0"/>
          <a:chExt cx="0" cy="0"/>
        </a:xfrm>
      </p:grpSpPr>
      <p:sp>
        <p:nvSpPr>
          <p:cNvPr id="70" name="Google Shape;70;p16"/>
          <p:cNvSpPr/>
          <p:nvPr/>
        </p:nvSpPr>
        <p:spPr>
          <a:xfrm rot="5400000">
            <a:off x="332325" y="14125"/>
            <a:ext cx="345000" cy="1002000"/>
          </a:xfrm>
          <a:prstGeom prst="round2SameRect">
            <a:avLst>
              <a:gd fmla="val 50000" name="adj1"/>
              <a:gd fmla="val 0" name="adj2"/>
            </a:avLst>
          </a:prstGeom>
          <a:solidFill>
            <a:srgbClr val="43ABD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1" name="Google Shape;71;p16"/>
          <p:cNvSpPr txBox="1"/>
          <p:nvPr>
            <p:ph type="title"/>
          </p:nvPr>
        </p:nvSpPr>
        <p:spPr>
          <a:xfrm>
            <a:off x="623050" y="211675"/>
            <a:ext cx="9608400" cy="606900"/>
          </a:xfrm>
          <a:prstGeom prst="rect">
            <a:avLst/>
          </a:prstGeom>
          <a:noFill/>
          <a:ln>
            <a:noFill/>
          </a:ln>
        </p:spPr>
        <p:txBody>
          <a:bodyPr anchorCtr="0" anchor="ctr" bIns="45700" lIns="91425" spcFirstLastPara="1" rIns="91425" wrap="square" tIns="45700">
            <a:noAutofit/>
          </a:bodyPr>
          <a:lstStyle/>
          <a:p>
            <a:pPr indent="0" lvl="0" marL="0" marR="0" rtl="0" algn="l">
              <a:lnSpc>
                <a:spcPct val="90000"/>
              </a:lnSpc>
              <a:spcBef>
                <a:spcPts val="0"/>
              </a:spcBef>
              <a:spcAft>
                <a:spcPts val="0"/>
              </a:spcAft>
              <a:buClr>
                <a:schemeClr val="dk1"/>
              </a:buClr>
              <a:buSzPts val="2160"/>
              <a:buFont typeface="Calibri"/>
              <a:buNone/>
            </a:pPr>
            <a:br>
              <a:rPr b="0" i="0" lang="es-CO" sz="2160" u="none" cap="none" strike="noStrike">
                <a:solidFill>
                  <a:srgbClr val="000000"/>
                </a:solidFill>
                <a:latin typeface="Roboto"/>
                <a:ea typeface="Roboto"/>
                <a:cs typeface="Roboto"/>
                <a:sym typeface="Roboto"/>
              </a:rPr>
            </a:br>
            <a:r>
              <a:rPr b="0" i="0" lang="es-CO" sz="2160" u="none" cap="none" strike="noStrike">
                <a:solidFill>
                  <a:srgbClr val="FFFFFF"/>
                </a:solidFill>
                <a:latin typeface="Roboto"/>
                <a:ea typeface="Roboto"/>
                <a:cs typeface="Roboto"/>
                <a:sym typeface="Roboto"/>
              </a:rPr>
              <a:t>1.   </a:t>
            </a:r>
            <a:r>
              <a:rPr b="1" i="0" lang="es-CO" sz="2600" u="none" cap="none" strike="noStrike">
                <a:solidFill>
                  <a:srgbClr val="43ABD9"/>
                </a:solidFill>
                <a:latin typeface="Roboto"/>
                <a:ea typeface="Roboto"/>
                <a:cs typeface="Roboto"/>
                <a:sym typeface="Roboto"/>
              </a:rPr>
              <a:t>Por qué es necesario hablar de Ecología Urbana</a:t>
            </a:r>
            <a:endParaRPr b="1" i="0" sz="2600" u="none" cap="none" strike="noStrike">
              <a:solidFill>
                <a:srgbClr val="43ABD9"/>
              </a:solidFill>
              <a:latin typeface="Roboto"/>
              <a:ea typeface="Roboto"/>
              <a:cs typeface="Roboto"/>
              <a:sym typeface="Roboto"/>
            </a:endParaRPr>
          </a:p>
          <a:p>
            <a:pPr indent="0" lvl="0" marL="0" marR="0" rtl="0" algn="l">
              <a:lnSpc>
                <a:spcPct val="90000"/>
              </a:lnSpc>
              <a:spcBef>
                <a:spcPts val="0"/>
              </a:spcBef>
              <a:spcAft>
                <a:spcPts val="0"/>
              </a:spcAft>
              <a:buClr>
                <a:schemeClr val="dk1"/>
              </a:buClr>
              <a:buSzPts val="2160"/>
              <a:buFont typeface="Calibri"/>
              <a:buNone/>
            </a:pPr>
            <a:r>
              <a:t/>
            </a:r>
            <a:endParaRPr b="1" i="0" sz="2160" u="none" cap="none" strike="noStrike">
              <a:solidFill>
                <a:srgbClr val="43ABD9"/>
              </a:solidFill>
              <a:latin typeface="Roboto"/>
              <a:ea typeface="Roboto"/>
              <a:cs typeface="Roboto"/>
              <a:sym typeface="Roboto"/>
            </a:endParaRPr>
          </a:p>
        </p:txBody>
      </p:sp>
      <p:sp>
        <p:nvSpPr>
          <p:cNvPr id="72" name="Google Shape;72;p16"/>
          <p:cNvSpPr txBox="1"/>
          <p:nvPr>
            <p:ph idx="1" type="body"/>
          </p:nvPr>
        </p:nvSpPr>
        <p:spPr>
          <a:xfrm>
            <a:off x="623050" y="1643787"/>
            <a:ext cx="10014000" cy="40221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600"/>
              <a:buFont typeface="Arial"/>
              <a:buNone/>
            </a:pPr>
            <a:r>
              <a:rPr b="0" i="0" lang="es-CO" sz="1600" u="none" cap="none" strike="noStrike">
                <a:solidFill>
                  <a:schemeClr val="dk1"/>
                </a:solidFill>
                <a:latin typeface="Arial"/>
                <a:ea typeface="Arial"/>
                <a:cs typeface="Arial"/>
                <a:sym typeface="Arial"/>
              </a:rPr>
              <a:t>“</a:t>
            </a:r>
            <a:r>
              <a:rPr b="0" i="1" lang="es-CO" sz="2000" u="none" cap="none" strike="noStrike">
                <a:solidFill>
                  <a:schemeClr val="dk1"/>
                </a:solidFill>
                <a:latin typeface="Arial"/>
                <a:ea typeface="Arial"/>
                <a:cs typeface="Arial"/>
                <a:sym typeface="Arial"/>
              </a:rPr>
              <a:t>A medida que la población mundial es cada vez más urbana, el diseño, la planificación y la gestión de las ciudades adquiere más importancia para la salud humana, </a:t>
            </a:r>
            <a:endParaRPr b="0" i="1" sz="2000" u="none" cap="none" strike="noStrike">
              <a:solidFill>
                <a:schemeClr val="dk1"/>
              </a:solidFill>
              <a:latin typeface="Arial"/>
              <a:ea typeface="Arial"/>
              <a:cs typeface="Arial"/>
              <a:sym typeface="Arial"/>
            </a:endParaRPr>
          </a:p>
          <a:p>
            <a:pPr indent="0" lvl="0" marL="0" marR="0" rtl="0" algn="l">
              <a:lnSpc>
                <a:spcPct val="100000"/>
              </a:lnSpc>
              <a:spcBef>
                <a:spcPts val="0"/>
              </a:spcBef>
              <a:spcAft>
                <a:spcPts val="0"/>
              </a:spcAft>
              <a:buClr>
                <a:schemeClr val="dk1"/>
              </a:buClr>
              <a:buSzPts val="1600"/>
              <a:buFont typeface="Arial"/>
              <a:buNone/>
            </a:pPr>
            <a:r>
              <a:rPr b="0" i="1" lang="es-CO" sz="2000" u="none" cap="none" strike="noStrike">
                <a:solidFill>
                  <a:schemeClr val="dk1"/>
                </a:solidFill>
                <a:latin typeface="Arial"/>
                <a:ea typeface="Arial"/>
                <a:cs typeface="Arial"/>
                <a:sym typeface="Arial"/>
              </a:rPr>
              <a:t>el bienestar y la calidad de vida. Inevitablemente, la ecología urbana, la sostenibilidad ambiental urbana y la resiliencia son fundamentales para este cambio” </a:t>
            </a:r>
            <a:endParaRPr b="0" i="1" sz="2000" u="none" cap="none" strike="noStrike">
              <a:solidFill>
                <a:schemeClr val="dk1"/>
              </a:solidFill>
              <a:latin typeface="Arial"/>
              <a:ea typeface="Arial"/>
              <a:cs typeface="Arial"/>
              <a:sym typeface="Arial"/>
            </a:endParaRPr>
          </a:p>
          <a:p>
            <a:pPr indent="0" lvl="0" marL="0" marR="0" rtl="0" algn="l">
              <a:lnSpc>
                <a:spcPct val="100000"/>
              </a:lnSpc>
              <a:spcBef>
                <a:spcPts val="1000"/>
              </a:spcBef>
              <a:spcAft>
                <a:spcPts val="0"/>
              </a:spcAft>
              <a:buClr>
                <a:schemeClr val="dk1"/>
              </a:buClr>
              <a:buSzPts val="2000"/>
              <a:buFont typeface="Arial"/>
              <a:buNone/>
            </a:pPr>
            <a:r>
              <a:t/>
            </a:r>
            <a:endParaRPr b="0" i="0" sz="700" u="none" cap="none" strike="noStrike">
              <a:solidFill>
                <a:schemeClr val="dk1"/>
              </a:solidFill>
              <a:latin typeface="Arial"/>
              <a:ea typeface="Arial"/>
              <a:cs typeface="Arial"/>
              <a:sym typeface="Arial"/>
            </a:endParaRPr>
          </a:p>
          <a:p>
            <a:pPr indent="0" lvl="0" marL="0" marR="0" rtl="0" algn="l">
              <a:lnSpc>
                <a:spcPct val="100000"/>
              </a:lnSpc>
              <a:spcBef>
                <a:spcPts val="1000"/>
              </a:spcBef>
              <a:spcAft>
                <a:spcPts val="0"/>
              </a:spcAft>
              <a:buClr>
                <a:schemeClr val="dk1"/>
              </a:buClr>
              <a:buSzPts val="2000"/>
              <a:buFont typeface="Arial"/>
              <a:buNone/>
            </a:pPr>
            <a:r>
              <a:rPr b="0" i="0" lang="es-CO" sz="2000" u="none" cap="none" strike="noStrike">
                <a:solidFill>
                  <a:schemeClr val="dk1"/>
                </a:solidFill>
                <a:latin typeface="Arial"/>
                <a:ea typeface="Arial"/>
                <a:cs typeface="Arial"/>
                <a:sym typeface="Arial"/>
              </a:rPr>
              <a:t>“</a:t>
            </a:r>
            <a:r>
              <a:rPr b="0" i="1" lang="es-CO" sz="2000" u="none" cap="none" strike="noStrike">
                <a:solidFill>
                  <a:schemeClr val="dk1"/>
                </a:solidFill>
                <a:latin typeface="Arial"/>
                <a:ea typeface="Arial"/>
                <a:cs typeface="Arial"/>
                <a:sym typeface="Arial"/>
              </a:rPr>
              <a:t>La gobernanza inclusiva y eficaz de los recursos y los ecosistemas es fundamental para la resiliencia. (…) Esto es fundamental, especialmente para los debates sobre las cuestiones relativas a los recursos gestionados por las ciudades, como la seguridad alimentaria, el acceso al agua potable, la calidad del aire, la extracción de materiales, el transporte de bienes y de personas, la selección de las fuentes de energía y la gestión de desechos”.</a:t>
            </a:r>
            <a:endParaRPr b="0" i="0" sz="2000" u="none" cap="none" strike="noStrike">
              <a:solidFill>
                <a:schemeClr val="dk1"/>
              </a:solidFill>
              <a:latin typeface="Arial"/>
              <a:ea typeface="Arial"/>
              <a:cs typeface="Arial"/>
              <a:sym typeface="Arial"/>
            </a:endParaRPr>
          </a:p>
          <a:p>
            <a:pPr indent="0" lvl="0" marL="0" marR="0" rtl="0" algn="r">
              <a:lnSpc>
                <a:spcPct val="100000"/>
              </a:lnSpc>
              <a:spcBef>
                <a:spcPts val="1000"/>
              </a:spcBef>
              <a:spcAft>
                <a:spcPts val="0"/>
              </a:spcAft>
              <a:buClr>
                <a:schemeClr val="dk1"/>
              </a:buClr>
              <a:buSzPts val="2000"/>
              <a:buFont typeface="Arial"/>
              <a:buNone/>
            </a:pPr>
            <a:r>
              <a:rPr b="0" i="0" lang="es-CO" sz="2000" u="none" cap="none" strike="noStrike">
                <a:solidFill>
                  <a:schemeClr val="dk1"/>
                </a:solidFill>
                <a:latin typeface="Arial"/>
                <a:ea typeface="Arial"/>
                <a:cs typeface="Arial"/>
                <a:sym typeface="Arial"/>
              </a:rPr>
              <a:t> </a:t>
            </a:r>
            <a:r>
              <a:rPr b="0" i="1" lang="es-CO" sz="2000" u="none" cap="none" strike="noStrike">
                <a:solidFill>
                  <a:schemeClr val="dk1"/>
                </a:solidFill>
                <a:latin typeface="Arial"/>
                <a:ea typeface="Arial"/>
                <a:cs typeface="Arial"/>
                <a:sym typeface="Arial"/>
              </a:rPr>
              <a:t>Documento de Política 8, Habitat III</a:t>
            </a:r>
            <a:endParaRPr b="0" i="0" sz="1600" u="none" cap="none" strike="noStrike">
              <a:solidFill>
                <a:schemeClr val="dk1"/>
              </a:solidFill>
              <a:latin typeface="Arial"/>
              <a:ea typeface="Arial"/>
              <a:cs typeface="Arial"/>
              <a:sym typeface="Arial"/>
            </a:endParaRPr>
          </a:p>
          <a:p>
            <a:pPr indent="0" lvl="0" marL="0" marR="0" rtl="0" algn="l">
              <a:lnSpc>
                <a:spcPct val="100000"/>
              </a:lnSpc>
              <a:spcBef>
                <a:spcPts val="0"/>
              </a:spcBef>
              <a:spcAft>
                <a:spcPts val="0"/>
              </a:spcAft>
              <a:buClr>
                <a:schemeClr val="dk1"/>
              </a:buClr>
              <a:buSzPts val="1600"/>
              <a:buFont typeface="Arial"/>
              <a:buNone/>
            </a:pPr>
            <a:r>
              <a:t/>
            </a:r>
            <a:endParaRPr b="0" i="0" sz="1900" u="none" cap="none" strike="noStrike">
              <a:solidFill>
                <a:srgbClr val="000000"/>
              </a:solidFill>
              <a:latin typeface="Roboto"/>
              <a:ea typeface="Roboto"/>
              <a:cs typeface="Roboto"/>
              <a:sym typeface="Roboto"/>
            </a:endParaRPr>
          </a:p>
        </p:txBody>
      </p:sp>
      <p:sp>
        <p:nvSpPr>
          <p:cNvPr id="73" name="Google Shape;73;p16"/>
          <p:cNvSpPr txBox="1"/>
          <p:nvPr>
            <p:ph idx="2" type="body"/>
          </p:nvPr>
        </p:nvSpPr>
        <p:spPr>
          <a:xfrm>
            <a:off x="623901" y="1035050"/>
            <a:ext cx="7751100" cy="418200"/>
          </a:xfrm>
          <a:prstGeom prst="rect">
            <a:avLst/>
          </a:prstGeom>
          <a:noFill/>
          <a:ln>
            <a:noFill/>
          </a:ln>
        </p:spPr>
        <p:txBody>
          <a:bodyPr anchorCtr="0" anchor="t" bIns="45700" lIns="91425" spcFirstLastPara="1" rIns="91425" wrap="square" tIns="45700">
            <a:noAutofit/>
          </a:bodyPr>
          <a:lstStyle/>
          <a:p>
            <a:pPr indent="0" lvl="0" marL="0" marR="0" rtl="0" algn="l">
              <a:lnSpc>
                <a:spcPct val="90000"/>
              </a:lnSpc>
              <a:spcBef>
                <a:spcPts val="0"/>
              </a:spcBef>
              <a:spcAft>
                <a:spcPts val="0"/>
              </a:spcAft>
              <a:buClr>
                <a:schemeClr val="dk1"/>
              </a:buClr>
              <a:buSzPts val="1800"/>
              <a:buFont typeface="Arial"/>
              <a:buNone/>
            </a:pPr>
            <a:r>
              <a:rPr b="1" i="0" lang="es-CO" sz="2300" u="none" cap="none" strike="noStrike">
                <a:solidFill>
                  <a:srgbClr val="000000"/>
                </a:solidFill>
                <a:latin typeface="Roboto"/>
                <a:ea typeface="Roboto"/>
                <a:cs typeface="Roboto"/>
                <a:sym typeface="Roboto"/>
              </a:rPr>
              <a:t>URBANIZACIÓN Y SOSTENIBILIDAD EN EL SIGLO XXI</a:t>
            </a:r>
            <a:endParaRPr b="0" i="0" sz="2300" u="none" cap="none" strike="noStrike">
              <a:solidFill>
                <a:srgbClr val="000000"/>
              </a:solidFill>
              <a:latin typeface="Roboto"/>
              <a:ea typeface="Roboto"/>
              <a:cs typeface="Roboto"/>
              <a:sym typeface="Roboto"/>
            </a:endParaRPr>
          </a:p>
        </p:txBody>
      </p:sp>
      <p:pic>
        <p:nvPicPr>
          <p:cNvPr id="74" name="Google Shape;74;p16"/>
          <p:cNvPicPr preferRelativeResize="0"/>
          <p:nvPr/>
        </p:nvPicPr>
        <p:blipFill rotWithShape="1">
          <a:blip r:embed="rId3">
            <a:alphaModFix/>
          </a:blip>
          <a:srcRect b="0" l="0" r="0" t="0"/>
          <a:stretch/>
        </p:blipFill>
        <p:spPr>
          <a:xfrm>
            <a:off x="11188825" y="5856025"/>
            <a:ext cx="814400" cy="814400"/>
          </a:xfrm>
          <a:prstGeom prst="rect">
            <a:avLst/>
          </a:prstGeom>
          <a:noFill/>
          <a:ln>
            <a:noFill/>
          </a:ln>
        </p:spPr>
      </p:pic>
    </p:spTree>
  </p:cSld>
  <p:clrMapOvr>
    <a:masterClrMapping/>
  </p:clrMapOvr>
  <p:transition spd="slow">
    <p:fade/>
  </p:transition>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502" name="Shape 502"/>
        <p:cNvGrpSpPr/>
        <p:nvPr/>
      </p:nvGrpSpPr>
      <p:grpSpPr>
        <a:xfrm>
          <a:off x="0" y="0"/>
          <a:ext cx="0" cy="0"/>
          <a:chOff x="0" y="0"/>
          <a:chExt cx="0" cy="0"/>
        </a:xfrm>
      </p:grpSpPr>
      <p:sp>
        <p:nvSpPr>
          <p:cNvPr id="503" name="Google Shape;503;p43"/>
          <p:cNvSpPr txBox="1"/>
          <p:nvPr/>
        </p:nvSpPr>
        <p:spPr>
          <a:xfrm>
            <a:off x="762000" y="1797050"/>
            <a:ext cx="8644200" cy="3959700"/>
          </a:xfrm>
          <a:prstGeom prst="rect">
            <a:avLst/>
          </a:prstGeom>
          <a:noFill/>
          <a:ln>
            <a:noFill/>
          </a:ln>
        </p:spPr>
        <p:txBody>
          <a:bodyPr anchorCtr="0" anchor="t" bIns="45700" lIns="91425" spcFirstLastPara="1" rIns="91425" wrap="square" tIns="45700">
            <a:noAutofit/>
          </a:bodyPr>
          <a:lstStyle/>
          <a:p>
            <a:pPr indent="-323850" lvl="0" marL="342900" marR="0" rtl="0" algn="just">
              <a:lnSpc>
                <a:spcPct val="115000"/>
              </a:lnSpc>
              <a:spcBef>
                <a:spcPts val="0"/>
              </a:spcBef>
              <a:spcAft>
                <a:spcPts val="0"/>
              </a:spcAft>
              <a:buClr>
                <a:schemeClr val="dk1"/>
              </a:buClr>
              <a:buSzPts val="2100"/>
              <a:buFont typeface="Arial"/>
              <a:buChar char="•"/>
            </a:pPr>
            <a:r>
              <a:rPr b="1" i="0" lang="es-CO" sz="2100" u="sng" cap="none" strike="noStrike">
                <a:solidFill>
                  <a:schemeClr val="dk1"/>
                </a:solidFill>
                <a:latin typeface="Roboto"/>
                <a:ea typeface="Roboto"/>
                <a:cs typeface="Roboto"/>
                <a:sym typeface="Roboto"/>
              </a:rPr>
              <a:t>Los planes que se han desarrollados desde la entidad</a:t>
            </a:r>
            <a:r>
              <a:rPr b="1" i="0" lang="es-CO" sz="2100" u="none" cap="none" strike="noStrike">
                <a:solidFill>
                  <a:schemeClr val="dk1"/>
                </a:solidFill>
                <a:latin typeface="Roboto"/>
                <a:ea typeface="Roboto"/>
                <a:cs typeface="Roboto"/>
                <a:sym typeface="Roboto"/>
              </a:rPr>
              <a:t>, </a:t>
            </a:r>
            <a:r>
              <a:rPr b="0" i="0" lang="es-CO" sz="2100" u="none" cap="none" strike="noStrike">
                <a:solidFill>
                  <a:schemeClr val="dk1"/>
                </a:solidFill>
                <a:latin typeface="Roboto"/>
                <a:ea typeface="Roboto"/>
                <a:cs typeface="Roboto"/>
                <a:sym typeface="Roboto"/>
              </a:rPr>
              <a:t>soportados en diagnósticos técnicos como el de calidad del aire, recursos hídricos,  adaptación y mitigación del cambio climático.</a:t>
            </a:r>
            <a:endParaRPr b="0" i="0" sz="2100" u="none" cap="none" strike="noStrike">
              <a:solidFill>
                <a:schemeClr val="dk1"/>
              </a:solidFill>
              <a:latin typeface="Roboto"/>
              <a:ea typeface="Roboto"/>
              <a:cs typeface="Roboto"/>
              <a:sym typeface="Roboto"/>
            </a:endParaRPr>
          </a:p>
          <a:p>
            <a:pPr indent="0" lvl="0" marL="457200" marR="0" rtl="0" algn="just">
              <a:lnSpc>
                <a:spcPct val="115000"/>
              </a:lnSpc>
              <a:spcBef>
                <a:spcPts val="0"/>
              </a:spcBef>
              <a:spcAft>
                <a:spcPts val="0"/>
              </a:spcAft>
              <a:buClr>
                <a:srgbClr val="000000"/>
              </a:buClr>
              <a:buSzPts val="900"/>
              <a:buFont typeface="Arial"/>
              <a:buNone/>
            </a:pPr>
            <a:r>
              <a:t/>
            </a:r>
            <a:endParaRPr b="0" i="0" sz="900" u="none" cap="none" strike="noStrike">
              <a:solidFill>
                <a:schemeClr val="dk1"/>
              </a:solidFill>
              <a:latin typeface="Roboto"/>
              <a:ea typeface="Roboto"/>
              <a:cs typeface="Roboto"/>
              <a:sym typeface="Roboto"/>
            </a:endParaRPr>
          </a:p>
          <a:p>
            <a:pPr indent="-323850" lvl="0" marL="342900" marR="0" rtl="0" algn="just">
              <a:lnSpc>
                <a:spcPct val="115000"/>
              </a:lnSpc>
              <a:spcBef>
                <a:spcPts val="0"/>
              </a:spcBef>
              <a:spcAft>
                <a:spcPts val="0"/>
              </a:spcAft>
              <a:buClr>
                <a:schemeClr val="dk1"/>
              </a:buClr>
              <a:buSzPts val="2100"/>
              <a:buFont typeface="Arial"/>
              <a:buChar char="•"/>
            </a:pPr>
            <a:r>
              <a:rPr b="1" i="0" lang="es-CO" sz="2100" u="sng" cap="none" strike="noStrike">
                <a:solidFill>
                  <a:schemeClr val="dk1"/>
                </a:solidFill>
                <a:latin typeface="Roboto"/>
                <a:ea typeface="Roboto"/>
                <a:cs typeface="Roboto"/>
                <a:sym typeface="Roboto"/>
              </a:rPr>
              <a:t>Plataforma E-lerning</a:t>
            </a:r>
            <a:r>
              <a:rPr b="0" i="0" lang="es-CO" sz="2100" u="none" cap="none" strike="noStrike">
                <a:solidFill>
                  <a:schemeClr val="dk1"/>
                </a:solidFill>
                <a:latin typeface="Roboto"/>
                <a:ea typeface="Roboto"/>
                <a:cs typeface="Roboto"/>
                <a:sym typeface="Roboto"/>
              </a:rPr>
              <a:t>, con contenido de ecología urbana, medioambiente, planeación urbana, movilidad, gestión del riesgo, conservación y  restauración de ecosistemas naturales. </a:t>
            </a:r>
            <a:endParaRPr b="0" i="0" sz="2100" u="none" cap="none" strike="noStrike">
              <a:solidFill>
                <a:schemeClr val="dk1"/>
              </a:solidFill>
              <a:latin typeface="Roboto"/>
              <a:ea typeface="Roboto"/>
              <a:cs typeface="Roboto"/>
              <a:sym typeface="Roboto"/>
            </a:endParaRPr>
          </a:p>
          <a:p>
            <a:pPr indent="0" lvl="0" marL="457200" marR="0" rtl="0" algn="just">
              <a:lnSpc>
                <a:spcPct val="115000"/>
              </a:lnSpc>
              <a:spcBef>
                <a:spcPts val="0"/>
              </a:spcBef>
              <a:spcAft>
                <a:spcPts val="0"/>
              </a:spcAft>
              <a:buClr>
                <a:srgbClr val="000000"/>
              </a:buClr>
              <a:buSzPts val="900"/>
              <a:buFont typeface="Arial"/>
              <a:buNone/>
            </a:pPr>
            <a:r>
              <a:t/>
            </a:r>
            <a:endParaRPr b="0" i="0" sz="900" u="none" cap="none" strike="noStrike">
              <a:solidFill>
                <a:schemeClr val="dk1"/>
              </a:solidFill>
              <a:latin typeface="Roboto"/>
              <a:ea typeface="Roboto"/>
              <a:cs typeface="Roboto"/>
              <a:sym typeface="Roboto"/>
            </a:endParaRPr>
          </a:p>
          <a:p>
            <a:pPr indent="-323850" lvl="0" marL="342900" marR="0" rtl="0" algn="just">
              <a:lnSpc>
                <a:spcPct val="115000"/>
              </a:lnSpc>
              <a:spcBef>
                <a:spcPts val="0"/>
              </a:spcBef>
              <a:spcAft>
                <a:spcPts val="0"/>
              </a:spcAft>
              <a:buClr>
                <a:schemeClr val="dk1"/>
              </a:buClr>
              <a:buSzPts val="2100"/>
              <a:buFont typeface="Arial"/>
              <a:buChar char="•"/>
            </a:pPr>
            <a:r>
              <a:rPr b="1" i="0" lang="es-CO" sz="2100" u="sng" cap="none" strike="noStrike">
                <a:solidFill>
                  <a:schemeClr val="dk1"/>
                </a:solidFill>
                <a:latin typeface="Roboto"/>
                <a:ea typeface="Roboto"/>
                <a:cs typeface="Roboto"/>
                <a:sym typeface="Roboto"/>
              </a:rPr>
              <a:t>Repositorio,</a:t>
            </a:r>
            <a:r>
              <a:rPr b="1" i="0" lang="es-CO" sz="2100" u="none" cap="none" strike="noStrike">
                <a:solidFill>
                  <a:schemeClr val="dk1"/>
                </a:solidFill>
                <a:latin typeface="Roboto"/>
                <a:ea typeface="Roboto"/>
                <a:cs typeface="Roboto"/>
                <a:sym typeface="Roboto"/>
              </a:rPr>
              <a:t> </a:t>
            </a:r>
            <a:r>
              <a:rPr b="0" i="0" lang="es-CO" sz="2100" u="none" cap="none" strike="noStrike">
                <a:solidFill>
                  <a:schemeClr val="dk1"/>
                </a:solidFill>
                <a:latin typeface="Roboto"/>
                <a:ea typeface="Roboto"/>
                <a:cs typeface="Roboto"/>
                <a:sym typeface="Roboto"/>
              </a:rPr>
              <a:t>con las publicaciones propias del Amva en relación con asuntos de su competencia. </a:t>
            </a:r>
            <a:endParaRPr b="0" i="0" sz="2100" u="none" cap="none" strike="noStrike">
              <a:solidFill>
                <a:schemeClr val="dk1"/>
              </a:solidFill>
              <a:latin typeface="Roboto"/>
              <a:ea typeface="Roboto"/>
              <a:cs typeface="Roboto"/>
              <a:sym typeface="Roboto"/>
            </a:endParaRPr>
          </a:p>
          <a:p>
            <a:pPr indent="0" lvl="0" marL="457200" marR="0" rtl="0" algn="just">
              <a:lnSpc>
                <a:spcPct val="115000"/>
              </a:lnSpc>
              <a:spcBef>
                <a:spcPts val="0"/>
              </a:spcBef>
              <a:spcAft>
                <a:spcPts val="0"/>
              </a:spcAft>
              <a:buClr>
                <a:srgbClr val="000000"/>
              </a:buClr>
              <a:buSzPts val="900"/>
              <a:buFont typeface="Arial"/>
              <a:buNone/>
            </a:pPr>
            <a:r>
              <a:t/>
            </a:r>
            <a:endParaRPr b="0" i="0" sz="900" u="none" cap="none" strike="noStrike">
              <a:solidFill>
                <a:schemeClr val="dk1"/>
              </a:solidFill>
              <a:latin typeface="Roboto"/>
              <a:ea typeface="Roboto"/>
              <a:cs typeface="Roboto"/>
              <a:sym typeface="Roboto"/>
            </a:endParaRPr>
          </a:p>
          <a:p>
            <a:pPr indent="-323850" lvl="0" marL="342900" marR="0" rtl="0" algn="just">
              <a:lnSpc>
                <a:spcPct val="115000"/>
              </a:lnSpc>
              <a:spcBef>
                <a:spcPts val="0"/>
              </a:spcBef>
              <a:spcAft>
                <a:spcPts val="0"/>
              </a:spcAft>
              <a:buClr>
                <a:schemeClr val="dk1"/>
              </a:buClr>
              <a:buSzPts val="2100"/>
              <a:buFont typeface="Arial"/>
              <a:buChar char="•"/>
            </a:pPr>
            <a:r>
              <a:rPr b="1" i="0" lang="es-CO" sz="2100" u="sng" cap="none" strike="noStrike">
                <a:solidFill>
                  <a:schemeClr val="dk1"/>
                </a:solidFill>
                <a:latin typeface="Roboto"/>
                <a:ea typeface="Roboto"/>
                <a:cs typeface="Roboto"/>
                <a:sym typeface="Roboto"/>
              </a:rPr>
              <a:t>Datos abiertos</a:t>
            </a:r>
            <a:r>
              <a:rPr b="0" i="0" lang="es-CO" sz="2100" u="none" cap="none" strike="noStrike">
                <a:solidFill>
                  <a:schemeClr val="dk1"/>
                </a:solidFill>
                <a:latin typeface="Roboto"/>
                <a:ea typeface="Roboto"/>
                <a:cs typeface="Roboto"/>
                <a:sym typeface="Roboto"/>
              </a:rPr>
              <a:t> a disposición del público en general.</a:t>
            </a:r>
            <a:endParaRPr b="1" i="0" sz="2100" u="sng" cap="none" strike="noStrike">
              <a:solidFill>
                <a:schemeClr val="dk1"/>
              </a:solidFill>
              <a:latin typeface="Roboto"/>
              <a:ea typeface="Roboto"/>
              <a:cs typeface="Roboto"/>
              <a:sym typeface="Roboto"/>
            </a:endParaRPr>
          </a:p>
        </p:txBody>
      </p:sp>
      <p:pic>
        <p:nvPicPr>
          <p:cNvPr id="504" name="Google Shape;504;p43"/>
          <p:cNvPicPr preferRelativeResize="0"/>
          <p:nvPr/>
        </p:nvPicPr>
        <p:blipFill rotWithShape="1">
          <a:blip r:embed="rId3">
            <a:alphaModFix/>
          </a:blip>
          <a:srcRect b="0" l="0" r="0" t="0"/>
          <a:stretch/>
        </p:blipFill>
        <p:spPr>
          <a:xfrm>
            <a:off x="11188825" y="5856025"/>
            <a:ext cx="814400" cy="814400"/>
          </a:xfrm>
          <a:prstGeom prst="rect">
            <a:avLst/>
          </a:prstGeom>
          <a:noFill/>
          <a:ln>
            <a:noFill/>
          </a:ln>
        </p:spPr>
      </p:pic>
      <p:sp>
        <p:nvSpPr>
          <p:cNvPr id="505" name="Google Shape;505;p43"/>
          <p:cNvSpPr txBox="1"/>
          <p:nvPr>
            <p:ph type="title"/>
          </p:nvPr>
        </p:nvSpPr>
        <p:spPr>
          <a:xfrm>
            <a:off x="752000" y="322825"/>
            <a:ext cx="9564900" cy="976800"/>
          </a:xfrm>
          <a:prstGeom prst="rect">
            <a:avLst/>
          </a:prstGeom>
          <a:noFill/>
          <a:ln>
            <a:noFill/>
          </a:ln>
        </p:spPr>
        <p:txBody>
          <a:bodyPr anchorCtr="0" anchor="ctr" bIns="45700" lIns="91425" spcFirstLastPara="1" rIns="91425" wrap="square" tIns="45700">
            <a:noAutofit/>
          </a:bodyPr>
          <a:lstStyle/>
          <a:p>
            <a:pPr indent="0" lvl="0" marL="0" marR="0" rtl="0" algn="l">
              <a:lnSpc>
                <a:spcPct val="90000"/>
              </a:lnSpc>
              <a:spcBef>
                <a:spcPts val="0"/>
              </a:spcBef>
              <a:spcAft>
                <a:spcPts val="0"/>
              </a:spcAft>
              <a:buClr>
                <a:schemeClr val="dk1"/>
              </a:buClr>
              <a:buSzPts val="3600"/>
              <a:buFont typeface="Calibri"/>
              <a:buNone/>
            </a:pPr>
            <a:r>
              <a:rPr b="1" i="0" lang="es-CO" sz="2700" u="none" cap="none" strike="noStrike">
                <a:solidFill>
                  <a:srgbClr val="000000"/>
                </a:solidFill>
                <a:latin typeface="Roboto"/>
                <a:ea typeface="Roboto"/>
                <a:cs typeface="Roboto"/>
                <a:sym typeface="Roboto"/>
              </a:rPr>
              <a:t>APORTES DEL ÁREA METROPOLITANA </a:t>
            </a:r>
            <a:endParaRPr b="1" i="0" sz="2700" u="none" cap="none" strike="noStrike">
              <a:solidFill>
                <a:srgbClr val="000000"/>
              </a:solidFill>
              <a:latin typeface="Roboto"/>
              <a:ea typeface="Roboto"/>
              <a:cs typeface="Roboto"/>
              <a:sym typeface="Roboto"/>
            </a:endParaRPr>
          </a:p>
          <a:p>
            <a:pPr indent="0" lvl="0" marL="0" marR="0" rtl="0" algn="l">
              <a:lnSpc>
                <a:spcPct val="90000"/>
              </a:lnSpc>
              <a:spcBef>
                <a:spcPts val="0"/>
              </a:spcBef>
              <a:spcAft>
                <a:spcPts val="0"/>
              </a:spcAft>
              <a:buClr>
                <a:schemeClr val="dk1"/>
              </a:buClr>
              <a:buSzPts val="3600"/>
              <a:buFont typeface="Calibri"/>
              <a:buNone/>
            </a:pPr>
            <a:r>
              <a:rPr b="1" i="0" lang="es-CO" sz="2700" u="none" cap="none" strike="noStrike">
                <a:solidFill>
                  <a:srgbClr val="000000"/>
                </a:solidFill>
                <a:latin typeface="Roboto"/>
                <a:ea typeface="Roboto"/>
                <a:cs typeface="Roboto"/>
                <a:sym typeface="Roboto"/>
              </a:rPr>
              <a:t>DEL VALLE DE ABURRÁ A LA ESCUELA</a:t>
            </a:r>
            <a:endParaRPr b="0" i="0" sz="2700" u="none" cap="none" strike="noStrike">
              <a:solidFill>
                <a:srgbClr val="000000"/>
              </a:solidFill>
              <a:latin typeface="Roboto"/>
              <a:ea typeface="Roboto"/>
              <a:cs typeface="Roboto"/>
              <a:sym typeface="Roboto"/>
            </a:endParaRPr>
          </a:p>
        </p:txBody>
      </p:sp>
    </p:spTree>
  </p:cSld>
  <p:clrMapOvr>
    <a:masterClrMapping/>
  </p:clrMapOvr>
  <p:transition spd="slow">
    <p:fade/>
  </p:transition>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509" name="Shape 509"/>
        <p:cNvGrpSpPr/>
        <p:nvPr/>
      </p:nvGrpSpPr>
      <p:grpSpPr>
        <a:xfrm>
          <a:off x="0" y="0"/>
          <a:ext cx="0" cy="0"/>
          <a:chOff x="0" y="0"/>
          <a:chExt cx="0" cy="0"/>
        </a:xfrm>
      </p:grpSpPr>
      <p:pic>
        <p:nvPicPr>
          <p:cNvPr id="510" name="Google Shape;510;p44"/>
          <p:cNvPicPr preferRelativeResize="0"/>
          <p:nvPr/>
        </p:nvPicPr>
        <p:blipFill rotWithShape="1">
          <a:blip r:embed="rId3">
            <a:alphaModFix/>
          </a:blip>
          <a:srcRect b="0" l="0" r="0" t="0"/>
          <a:stretch/>
        </p:blipFill>
        <p:spPr>
          <a:xfrm>
            <a:off x="11188825" y="5856025"/>
            <a:ext cx="814400" cy="814400"/>
          </a:xfrm>
          <a:prstGeom prst="rect">
            <a:avLst/>
          </a:prstGeom>
          <a:noFill/>
          <a:ln>
            <a:noFill/>
          </a:ln>
        </p:spPr>
      </p:pic>
      <p:pic>
        <p:nvPicPr>
          <p:cNvPr id="511" name="Google Shape;511;p44"/>
          <p:cNvPicPr preferRelativeResize="0"/>
          <p:nvPr/>
        </p:nvPicPr>
        <p:blipFill rotWithShape="1">
          <a:blip r:embed="rId4">
            <a:alphaModFix/>
          </a:blip>
          <a:srcRect b="0" l="0" r="0" t="0"/>
          <a:stretch/>
        </p:blipFill>
        <p:spPr>
          <a:xfrm>
            <a:off x="1121275" y="1118575"/>
            <a:ext cx="8677500" cy="5090100"/>
          </a:xfrm>
          <a:prstGeom prst="rect">
            <a:avLst/>
          </a:prstGeom>
          <a:noFill/>
          <a:ln>
            <a:noFill/>
          </a:ln>
        </p:spPr>
      </p:pic>
      <p:sp>
        <p:nvSpPr>
          <p:cNvPr id="512" name="Google Shape;512;p44"/>
          <p:cNvSpPr/>
          <p:nvPr/>
        </p:nvSpPr>
        <p:spPr>
          <a:xfrm rot="5400000">
            <a:off x="332325" y="14125"/>
            <a:ext cx="345000" cy="1002000"/>
          </a:xfrm>
          <a:prstGeom prst="round2SameRect">
            <a:avLst>
              <a:gd fmla="val 50000" name="adj1"/>
              <a:gd fmla="val 0" name="adj2"/>
            </a:avLst>
          </a:prstGeom>
          <a:solidFill>
            <a:srgbClr val="6AA84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13" name="Google Shape;513;p44"/>
          <p:cNvSpPr txBox="1"/>
          <p:nvPr>
            <p:ph type="title"/>
          </p:nvPr>
        </p:nvSpPr>
        <p:spPr>
          <a:xfrm>
            <a:off x="623050" y="304825"/>
            <a:ext cx="9608400" cy="420600"/>
          </a:xfrm>
          <a:prstGeom prst="rect">
            <a:avLst/>
          </a:prstGeom>
          <a:noFill/>
          <a:ln>
            <a:noFill/>
          </a:ln>
        </p:spPr>
        <p:txBody>
          <a:bodyPr anchorCtr="0" anchor="ctr" bIns="45700" lIns="91425" spcFirstLastPara="1" rIns="91425" wrap="square" tIns="45700">
            <a:noAutofit/>
          </a:bodyPr>
          <a:lstStyle/>
          <a:p>
            <a:pPr indent="0" lvl="0" marL="0" marR="0" rtl="0" algn="l">
              <a:lnSpc>
                <a:spcPct val="90000"/>
              </a:lnSpc>
              <a:spcBef>
                <a:spcPts val="0"/>
              </a:spcBef>
              <a:spcAft>
                <a:spcPts val="0"/>
              </a:spcAft>
              <a:buClr>
                <a:schemeClr val="dk1"/>
              </a:buClr>
              <a:buSzPts val="2160"/>
              <a:buFont typeface="Calibri"/>
              <a:buNone/>
            </a:pPr>
            <a:r>
              <a:rPr b="0" i="0" lang="es-CO" sz="2160" u="none" cap="none" strike="noStrike">
                <a:solidFill>
                  <a:srgbClr val="FFFFFF"/>
                </a:solidFill>
                <a:latin typeface="Roboto"/>
                <a:ea typeface="Roboto"/>
                <a:cs typeface="Roboto"/>
                <a:sym typeface="Roboto"/>
              </a:rPr>
              <a:t>6.   </a:t>
            </a:r>
            <a:r>
              <a:rPr b="1" i="0" lang="es-CO" sz="2600" u="none" cap="none" strike="noStrike">
                <a:solidFill>
                  <a:srgbClr val="6AA84F"/>
                </a:solidFill>
                <a:latin typeface="Roboto"/>
                <a:ea typeface="Roboto"/>
                <a:cs typeface="Roboto"/>
                <a:sym typeface="Roboto"/>
              </a:rPr>
              <a:t>LA ESCUELA DE ECOLOGÍA URBANA EN EL PIGECA</a:t>
            </a:r>
            <a:r>
              <a:rPr b="1" i="0" lang="es-CO" sz="2600" u="none" cap="none" strike="noStrike">
                <a:solidFill>
                  <a:srgbClr val="EF6A5B"/>
                </a:solidFill>
                <a:latin typeface="Roboto"/>
                <a:ea typeface="Roboto"/>
                <a:cs typeface="Roboto"/>
                <a:sym typeface="Roboto"/>
              </a:rPr>
              <a:t> </a:t>
            </a:r>
            <a:endParaRPr b="1" i="0" sz="2600" u="none" cap="none" strike="noStrike">
              <a:solidFill>
                <a:srgbClr val="EF6A5B"/>
              </a:solidFill>
              <a:latin typeface="Roboto"/>
              <a:ea typeface="Roboto"/>
              <a:cs typeface="Roboto"/>
              <a:sym typeface="Roboto"/>
            </a:endParaRPr>
          </a:p>
        </p:txBody>
      </p:sp>
    </p:spTree>
  </p:cSld>
  <p:clrMapOvr>
    <a:masterClrMapping/>
  </p:clrMapOvr>
  <p:transition spd="slow">
    <p:fade/>
  </p:transition>
</p:sld>
</file>

<file path=ppt/slides/slide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517" name="Shape 517"/>
        <p:cNvGrpSpPr/>
        <p:nvPr/>
      </p:nvGrpSpPr>
      <p:grpSpPr>
        <a:xfrm>
          <a:off x="0" y="0"/>
          <a:ext cx="0" cy="0"/>
          <a:chOff x="0" y="0"/>
          <a:chExt cx="0" cy="0"/>
        </a:xfrm>
      </p:grpSpPr>
      <p:pic>
        <p:nvPicPr>
          <p:cNvPr id="518" name="Google Shape;518;p45"/>
          <p:cNvPicPr preferRelativeResize="0"/>
          <p:nvPr/>
        </p:nvPicPr>
        <p:blipFill rotWithShape="1">
          <a:blip r:embed="rId3">
            <a:alphaModFix/>
          </a:blip>
          <a:srcRect b="0" l="0" r="0" t="0"/>
          <a:stretch/>
        </p:blipFill>
        <p:spPr>
          <a:xfrm>
            <a:off x="11188825" y="5856025"/>
            <a:ext cx="814400" cy="814400"/>
          </a:xfrm>
          <a:prstGeom prst="rect">
            <a:avLst/>
          </a:prstGeom>
          <a:noFill/>
          <a:ln>
            <a:noFill/>
          </a:ln>
        </p:spPr>
      </p:pic>
      <p:pic>
        <p:nvPicPr>
          <p:cNvPr id="519" name="Google Shape;519;p45"/>
          <p:cNvPicPr preferRelativeResize="0"/>
          <p:nvPr/>
        </p:nvPicPr>
        <p:blipFill rotWithShape="1">
          <a:blip r:embed="rId4">
            <a:alphaModFix/>
          </a:blip>
          <a:srcRect b="0" l="0" r="0" t="0"/>
          <a:stretch/>
        </p:blipFill>
        <p:spPr>
          <a:xfrm>
            <a:off x="1158223" y="1493325"/>
            <a:ext cx="9452100" cy="4786800"/>
          </a:xfrm>
          <a:prstGeom prst="rect">
            <a:avLst/>
          </a:prstGeom>
          <a:noFill/>
          <a:ln>
            <a:noFill/>
          </a:ln>
        </p:spPr>
      </p:pic>
      <p:sp>
        <p:nvSpPr>
          <p:cNvPr id="520" name="Google Shape;520;p45"/>
          <p:cNvSpPr txBox="1"/>
          <p:nvPr/>
        </p:nvSpPr>
        <p:spPr>
          <a:xfrm>
            <a:off x="1060899" y="806450"/>
            <a:ext cx="10714200" cy="534900"/>
          </a:xfrm>
          <a:prstGeom prst="rect">
            <a:avLst/>
          </a:prstGeom>
          <a:noFill/>
          <a:ln>
            <a:noFill/>
          </a:ln>
        </p:spPr>
        <p:txBody>
          <a:bodyPr anchorCtr="0" anchor="t" bIns="45700" lIns="91425" spcFirstLastPara="1" rIns="91425" wrap="square" tIns="45700">
            <a:noAutofit/>
          </a:bodyPr>
          <a:lstStyle/>
          <a:p>
            <a:pPr indent="0" lvl="0" marL="0" marR="0" rtl="0" algn="l">
              <a:lnSpc>
                <a:spcPct val="90000"/>
              </a:lnSpc>
              <a:spcBef>
                <a:spcPts val="0"/>
              </a:spcBef>
              <a:spcAft>
                <a:spcPts val="0"/>
              </a:spcAft>
              <a:buClr>
                <a:srgbClr val="000000"/>
              </a:buClr>
              <a:buSzPts val="2100"/>
              <a:buFont typeface="Arial"/>
              <a:buNone/>
            </a:pPr>
            <a:r>
              <a:rPr b="1" i="0" lang="es-CO" sz="2100" u="none" cap="none" strike="noStrike">
                <a:solidFill>
                  <a:srgbClr val="000000"/>
                </a:solidFill>
                <a:latin typeface="Roboto"/>
                <a:ea typeface="Roboto"/>
                <a:cs typeface="Roboto"/>
                <a:sym typeface="Roboto"/>
              </a:rPr>
              <a:t>LA NECESIDAD DE PRODUCIR CONOCIMIENTO PARA LA SOSTENIBILIDAD URBANA</a:t>
            </a:r>
            <a:endParaRPr b="0" i="0" sz="2100" u="none" cap="none" strike="noStrike">
              <a:solidFill>
                <a:srgbClr val="000000"/>
              </a:solidFill>
              <a:latin typeface="Roboto"/>
              <a:ea typeface="Roboto"/>
              <a:cs typeface="Roboto"/>
              <a:sym typeface="Roboto"/>
            </a:endParaRPr>
          </a:p>
        </p:txBody>
      </p:sp>
      <p:sp>
        <p:nvSpPr>
          <p:cNvPr id="521" name="Google Shape;521;p45"/>
          <p:cNvSpPr/>
          <p:nvPr/>
        </p:nvSpPr>
        <p:spPr>
          <a:xfrm rot="5400000">
            <a:off x="332325" y="14125"/>
            <a:ext cx="345000" cy="1002000"/>
          </a:xfrm>
          <a:prstGeom prst="round2SameRect">
            <a:avLst>
              <a:gd fmla="val 50000" name="adj1"/>
              <a:gd fmla="val 0" name="adj2"/>
            </a:avLst>
          </a:prstGeom>
          <a:solidFill>
            <a:srgbClr val="6AA84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22" name="Google Shape;522;p45"/>
          <p:cNvSpPr txBox="1"/>
          <p:nvPr>
            <p:ph type="title"/>
          </p:nvPr>
        </p:nvSpPr>
        <p:spPr>
          <a:xfrm>
            <a:off x="623050" y="304825"/>
            <a:ext cx="9608400" cy="420600"/>
          </a:xfrm>
          <a:prstGeom prst="rect">
            <a:avLst/>
          </a:prstGeom>
          <a:noFill/>
          <a:ln>
            <a:noFill/>
          </a:ln>
        </p:spPr>
        <p:txBody>
          <a:bodyPr anchorCtr="0" anchor="ctr" bIns="45700" lIns="91425" spcFirstLastPara="1" rIns="91425" wrap="square" tIns="45700">
            <a:noAutofit/>
          </a:bodyPr>
          <a:lstStyle/>
          <a:p>
            <a:pPr indent="0" lvl="0" marL="0" marR="0" rtl="0" algn="l">
              <a:lnSpc>
                <a:spcPct val="90000"/>
              </a:lnSpc>
              <a:spcBef>
                <a:spcPts val="0"/>
              </a:spcBef>
              <a:spcAft>
                <a:spcPts val="0"/>
              </a:spcAft>
              <a:buClr>
                <a:schemeClr val="dk1"/>
              </a:buClr>
              <a:buSzPts val="2160"/>
              <a:buFont typeface="Calibri"/>
              <a:buNone/>
            </a:pPr>
            <a:r>
              <a:rPr b="0" i="0" lang="es-CO" sz="2160" u="none" cap="none" strike="noStrike">
                <a:solidFill>
                  <a:srgbClr val="FFFFFF"/>
                </a:solidFill>
                <a:latin typeface="Roboto"/>
                <a:ea typeface="Roboto"/>
                <a:cs typeface="Roboto"/>
                <a:sym typeface="Roboto"/>
              </a:rPr>
              <a:t>6.   </a:t>
            </a:r>
            <a:r>
              <a:rPr b="1" i="0" lang="es-CO" sz="2600" u="none" cap="none" strike="noStrike">
                <a:solidFill>
                  <a:srgbClr val="6AA84F"/>
                </a:solidFill>
                <a:latin typeface="Roboto"/>
                <a:ea typeface="Roboto"/>
                <a:cs typeface="Roboto"/>
                <a:sym typeface="Roboto"/>
              </a:rPr>
              <a:t>LA ESCUELA DE ECOLOGÍA URBANA EN EL PIGECA</a:t>
            </a:r>
            <a:r>
              <a:rPr b="1" i="0" lang="es-CO" sz="2600" u="none" cap="none" strike="noStrike">
                <a:solidFill>
                  <a:srgbClr val="EF6A5B"/>
                </a:solidFill>
                <a:latin typeface="Roboto"/>
                <a:ea typeface="Roboto"/>
                <a:cs typeface="Roboto"/>
                <a:sym typeface="Roboto"/>
              </a:rPr>
              <a:t> </a:t>
            </a:r>
            <a:endParaRPr b="1" i="0" sz="2600" u="none" cap="none" strike="noStrike">
              <a:solidFill>
                <a:srgbClr val="EF6A5B"/>
              </a:solidFill>
              <a:latin typeface="Roboto"/>
              <a:ea typeface="Roboto"/>
              <a:cs typeface="Roboto"/>
              <a:sym typeface="Roboto"/>
            </a:endParaRPr>
          </a:p>
        </p:txBody>
      </p:sp>
    </p:spTree>
  </p:cSld>
  <p:clrMapOvr>
    <a:masterClrMapping/>
  </p:clrMapOvr>
  <p:transition spd="slow">
    <p:fade/>
  </p:transition>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78" name="Shape 78"/>
        <p:cNvGrpSpPr/>
        <p:nvPr/>
      </p:nvGrpSpPr>
      <p:grpSpPr>
        <a:xfrm>
          <a:off x="0" y="0"/>
          <a:ext cx="0" cy="0"/>
          <a:chOff x="0" y="0"/>
          <a:chExt cx="0" cy="0"/>
        </a:xfrm>
      </p:grpSpPr>
      <p:pic>
        <p:nvPicPr>
          <p:cNvPr id="79" name="Google Shape;79;p17"/>
          <p:cNvPicPr preferRelativeResize="0"/>
          <p:nvPr/>
        </p:nvPicPr>
        <p:blipFill rotWithShape="1">
          <a:blip r:embed="rId3">
            <a:alphaModFix/>
          </a:blip>
          <a:srcRect b="0" l="0" r="0" t="0"/>
          <a:stretch/>
        </p:blipFill>
        <p:spPr>
          <a:xfrm>
            <a:off x="11188825" y="5856025"/>
            <a:ext cx="814400" cy="814400"/>
          </a:xfrm>
          <a:prstGeom prst="rect">
            <a:avLst/>
          </a:prstGeom>
          <a:noFill/>
          <a:ln>
            <a:noFill/>
          </a:ln>
        </p:spPr>
      </p:pic>
      <p:sp>
        <p:nvSpPr>
          <p:cNvPr id="80" name="Google Shape;80;p17"/>
          <p:cNvSpPr txBox="1"/>
          <p:nvPr/>
        </p:nvSpPr>
        <p:spPr>
          <a:xfrm>
            <a:off x="1078400" y="1607700"/>
            <a:ext cx="4593900" cy="4297500"/>
          </a:xfrm>
          <a:prstGeom prst="rect">
            <a:avLst/>
          </a:prstGeom>
          <a:noFill/>
          <a:ln>
            <a:noFill/>
          </a:ln>
        </p:spPr>
        <p:txBody>
          <a:bodyPr anchorCtr="0" anchor="t" bIns="45700" lIns="91425" spcFirstLastPara="1" rIns="91425" wrap="square" tIns="45700">
            <a:noAutofit/>
          </a:bodyPr>
          <a:lstStyle/>
          <a:p>
            <a:pPr indent="0" lvl="0" marL="0" marR="0" rtl="0" algn="just">
              <a:lnSpc>
                <a:spcPct val="100000"/>
              </a:lnSpc>
              <a:spcBef>
                <a:spcPts val="0"/>
              </a:spcBef>
              <a:spcAft>
                <a:spcPts val="0"/>
              </a:spcAft>
              <a:buClr>
                <a:schemeClr val="dk1"/>
              </a:buClr>
              <a:buSzPts val="1100"/>
              <a:buFont typeface="Arial"/>
              <a:buNone/>
            </a:pPr>
            <a:r>
              <a:rPr b="0" i="0" lang="es-CO" sz="1800" u="none" cap="none" strike="noStrike">
                <a:solidFill>
                  <a:schemeClr val="dk1"/>
                </a:solidFill>
                <a:latin typeface="Roboto"/>
                <a:ea typeface="Roboto"/>
                <a:cs typeface="Roboto"/>
                <a:sym typeface="Roboto"/>
              </a:rPr>
              <a:t>El Crecimiento (densidad habitacional) promedio del Valle de Aburrá ha sido de 225 ha/año, entre 1992 y 2015.</a:t>
            </a:r>
            <a:endParaRPr b="0" i="0" sz="1800" u="none" cap="none" strike="noStrike">
              <a:solidFill>
                <a:schemeClr val="dk1"/>
              </a:solidFill>
              <a:latin typeface="Roboto"/>
              <a:ea typeface="Roboto"/>
              <a:cs typeface="Roboto"/>
              <a:sym typeface="Roboto"/>
            </a:endParaRPr>
          </a:p>
          <a:p>
            <a:pPr indent="0" lvl="0" marL="0" marR="0" rtl="0" algn="just">
              <a:lnSpc>
                <a:spcPct val="100000"/>
              </a:lnSpc>
              <a:spcBef>
                <a:spcPts val="0"/>
              </a:spcBef>
              <a:spcAft>
                <a:spcPts val="0"/>
              </a:spcAft>
              <a:buClr>
                <a:schemeClr val="dk1"/>
              </a:buClr>
              <a:buSzPts val="1100"/>
              <a:buFont typeface="Arial"/>
              <a:buNone/>
            </a:pPr>
            <a:r>
              <a:t/>
            </a:r>
            <a:endParaRPr b="0" i="0" sz="1800" u="none" cap="none" strike="noStrike">
              <a:solidFill>
                <a:schemeClr val="dk1"/>
              </a:solidFill>
              <a:latin typeface="Roboto"/>
              <a:ea typeface="Roboto"/>
              <a:cs typeface="Roboto"/>
              <a:sym typeface="Roboto"/>
            </a:endParaRPr>
          </a:p>
          <a:p>
            <a:pPr indent="0" lvl="0" marL="0" marR="0" rtl="0" algn="just">
              <a:lnSpc>
                <a:spcPct val="100000"/>
              </a:lnSpc>
              <a:spcBef>
                <a:spcPts val="0"/>
              </a:spcBef>
              <a:spcAft>
                <a:spcPts val="0"/>
              </a:spcAft>
              <a:buClr>
                <a:schemeClr val="dk1"/>
              </a:buClr>
              <a:buSzPts val="1100"/>
              <a:buFont typeface="Arial"/>
              <a:buNone/>
            </a:pPr>
            <a:r>
              <a:rPr b="0" i="0" lang="es-CO" sz="1800" u="none" cap="none" strike="noStrike">
                <a:solidFill>
                  <a:schemeClr val="dk1"/>
                </a:solidFill>
                <a:latin typeface="Roboto"/>
                <a:ea typeface="Roboto"/>
                <a:cs typeface="Roboto"/>
                <a:sym typeface="Roboto"/>
              </a:rPr>
              <a:t>La alta concentración de CO2 en la cuenca atmosférica urbana propicia la formación de contaminantes secundarios y dificulta la dispersión.</a:t>
            </a:r>
            <a:endParaRPr b="0" i="0" sz="1800" u="none" cap="none" strike="noStrike">
              <a:solidFill>
                <a:schemeClr val="dk1"/>
              </a:solidFill>
              <a:latin typeface="Roboto"/>
              <a:ea typeface="Roboto"/>
              <a:cs typeface="Roboto"/>
              <a:sym typeface="Roboto"/>
            </a:endParaRPr>
          </a:p>
          <a:p>
            <a:pPr indent="0" lvl="0" marL="0" marR="0" rtl="0" algn="just">
              <a:lnSpc>
                <a:spcPct val="100000"/>
              </a:lnSpc>
              <a:spcBef>
                <a:spcPts val="0"/>
              </a:spcBef>
              <a:spcAft>
                <a:spcPts val="0"/>
              </a:spcAft>
              <a:buClr>
                <a:schemeClr val="dk1"/>
              </a:buClr>
              <a:buSzPts val="1100"/>
              <a:buFont typeface="Arial"/>
              <a:buNone/>
            </a:pPr>
            <a:r>
              <a:t/>
            </a:r>
            <a:endParaRPr b="0" i="0" sz="1800" u="none" cap="none" strike="noStrike">
              <a:solidFill>
                <a:schemeClr val="dk1"/>
              </a:solidFill>
              <a:latin typeface="Roboto"/>
              <a:ea typeface="Roboto"/>
              <a:cs typeface="Roboto"/>
              <a:sym typeface="Roboto"/>
            </a:endParaRPr>
          </a:p>
          <a:p>
            <a:pPr indent="0" lvl="0" marL="0" marR="0" rtl="0" algn="just">
              <a:lnSpc>
                <a:spcPct val="100000"/>
              </a:lnSpc>
              <a:spcBef>
                <a:spcPts val="0"/>
              </a:spcBef>
              <a:spcAft>
                <a:spcPts val="0"/>
              </a:spcAft>
              <a:buClr>
                <a:schemeClr val="dk1"/>
              </a:buClr>
              <a:buSzPts val="1100"/>
              <a:buFont typeface="Arial"/>
              <a:buNone/>
            </a:pPr>
            <a:r>
              <a:rPr b="0" i="0" lang="es-CO" sz="1800" u="none" cap="none" strike="noStrike">
                <a:solidFill>
                  <a:schemeClr val="dk1"/>
                </a:solidFill>
                <a:latin typeface="Roboto"/>
                <a:ea typeface="Roboto"/>
                <a:cs typeface="Roboto"/>
                <a:sym typeface="Roboto"/>
              </a:rPr>
              <a:t>En </a:t>
            </a:r>
            <a:r>
              <a:rPr b="1" i="0" lang="es-CO" sz="1800" u="none" cap="none" strike="noStrike">
                <a:solidFill>
                  <a:schemeClr val="dk1"/>
                </a:solidFill>
                <a:latin typeface="Roboto"/>
                <a:ea typeface="Roboto"/>
                <a:cs typeface="Roboto"/>
                <a:sym typeface="Roboto"/>
              </a:rPr>
              <a:t>XXXXX</a:t>
            </a:r>
            <a:r>
              <a:rPr b="0" i="0" lang="es-CO" sz="1800" u="none" cap="none" strike="noStrike">
                <a:solidFill>
                  <a:schemeClr val="dk1"/>
                </a:solidFill>
                <a:latin typeface="Roboto"/>
                <a:ea typeface="Roboto"/>
                <a:cs typeface="Roboto"/>
                <a:sym typeface="Roboto"/>
              </a:rPr>
              <a:t> se emitieron emisiones totales directas por combustión </a:t>
            </a:r>
            <a:r>
              <a:rPr b="1" i="0" lang="es-CO" sz="1800" u="none" cap="none" strike="noStrike">
                <a:solidFill>
                  <a:schemeClr val="dk1"/>
                </a:solidFill>
                <a:latin typeface="Roboto"/>
                <a:ea typeface="Roboto"/>
                <a:cs typeface="Roboto"/>
                <a:sym typeface="Roboto"/>
              </a:rPr>
              <a:t>XXXXX </a:t>
            </a:r>
            <a:r>
              <a:rPr b="0" i="0" lang="es-CO" sz="1800" u="none" cap="none" strike="noStrike">
                <a:solidFill>
                  <a:schemeClr val="dk1"/>
                </a:solidFill>
                <a:latin typeface="Roboto"/>
                <a:ea typeface="Roboto"/>
                <a:cs typeface="Roboto"/>
                <a:sym typeface="Roboto"/>
              </a:rPr>
              <a:t>millones de toneladas, basado en el consumo de combustible según datos del inventario de emisiones (AMVA, 2018).</a:t>
            </a:r>
            <a:endParaRPr b="0" i="0" sz="1800" u="none" cap="none" strike="noStrike">
              <a:solidFill>
                <a:schemeClr val="dk1"/>
              </a:solidFill>
              <a:latin typeface="Roboto"/>
              <a:ea typeface="Roboto"/>
              <a:cs typeface="Roboto"/>
              <a:sym typeface="Roboto"/>
            </a:endParaRPr>
          </a:p>
          <a:p>
            <a:pPr indent="0" lvl="0" marL="0" marR="0" rtl="0" algn="just">
              <a:lnSpc>
                <a:spcPct val="100000"/>
              </a:lnSpc>
              <a:spcBef>
                <a:spcPts val="0"/>
              </a:spcBef>
              <a:spcAft>
                <a:spcPts val="1200"/>
              </a:spcAft>
              <a:buClr>
                <a:srgbClr val="000000"/>
              </a:buClr>
              <a:buSzPts val="1800"/>
              <a:buFont typeface="Arial"/>
              <a:buNone/>
            </a:pPr>
            <a:r>
              <a:t/>
            </a:r>
            <a:endParaRPr b="0" i="0" sz="1800" u="none" cap="none" strike="noStrike">
              <a:solidFill>
                <a:schemeClr val="dk1"/>
              </a:solidFill>
              <a:latin typeface="Roboto"/>
              <a:ea typeface="Roboto"/>
              <a:cs typeface="Roboto"/>
              <a:sym typeface="Roboto"/>
            </a:endParaRPr>
          </a:p>
        </p:txBody>
      </p:sp>
      <p:sp>
        <p:nvSpPr>
          <p:cNvPr id="81" name="Google Shape;81;p17"/>
          <p:cNvSpPr txBox="1"/>
          <p:nvPr/>
        </p:nvSpPr>
        <p:spPr>
          <a:xfrm>
            <a:off x="6181800" y="1607700"/>
            <a:ext cx="5095200" cy="4036500"/>
          </a:xfrm>
          <a:prstGeom prst="rect">
            <a:avLst/>
          </a:prstGeom>
          <a:noFill/>
          <a:ln>
            <a:noFill/>
          </a:ln>
        </p:spPr>
        <p:txBody>
          <a:bodyPr anchorCtr="0" anchor="t" bIns="45700" lIns="91425" spcFirstLastPara="1" rIns="91425" wrap="square" tIns="45700">
            <a:noAutofit/>
          </a:bodyPr>
          <a:lstStyle/>
          <a:p>
            <a:pPr indent="0" lvl="0" marL="0" marR="0" rtl="0" algn="just">
              <a:lnSpc>
                <a:spcPct val="100000"/>
              </a:lnSpc>
              <a:spcBef>
                <a:spcPts val="0"/>
              </a:spcBef>
              <a:spcAft>
                <a:spcPts val="0"/>
              </a:spcAft>
              <a:buClr>
                <a:schemeClr val="dk1"/>
              </a:buClr>
              <a:buSzPts val="1100"/>
              <a:buFont typeface="Arial"/>
              <a:buNone/>
            </a:pPr>
            <a:r>
              <a:rPr b="0" i="0" lang="es-CO" sz="1800" u="none" cap="none" strike="noStrike">
                <a:solidFill>
                  <a:schemeClr val="dk1"/>
                </a:solidFill>
                <a:latin typeface="Roboto"/>
                <a:ea typeface="Roboto"/>
                <a:cs typeface="Roboto"/>
                <a:sym typeface="Roboto"/>
              </a:rPr>
              <a:t>Hasta 1973, la totalidad del agua para consumo humano del Valle de Aburrá se captaba de fuentes al interior del valle, actualmente el 100% proviene de fuentes externas.</a:t>
            </a:r>
            <a:endParaRPr b="0" i="0" sz="1800" u="none" cap="none" strike="noStrike">
              <a:solidFill>
                <a:schemeClr val="dk1"/>
              </a:solidFill>
              <a:latin typeface="Roboto"/>
              <a:ea typeface="Roboto"/>
              <a:cs typeface="Roboto"/>
              <a:sym typeface="Roboto"/>
            </a:endParaRPr>
          </a:p>
          <a:p>
            <a:pPr indent="0" lvl="0" marL="0" marR="0" rtl="0" algn="just">
              <a:lnSpc>
                <a:spcPct val="100000"/>
              </a:lnSpc>
              <a:spcBef>
                <a:spcPts val="0"/>
              </a:spcBef>
              <a:spcAft>
                <a:spcPts val="0"/>
              </a:spcAft>
              <a:buClr>
                <a:schemeClr val="dk1"/>
              </a:buClr>
              <a:buSzPts val="1100"/>
              <a:buFont typeface="Arial"/>
              <a:buNone/>
            </a:pPr>
            <a:r>
              <a:t/>
            </a:r>
            <a:endParaRPr b="0" i="0" sz="1800" u="none" cap="none" strike="noStrike">
              <a:solidFill>
                <a:schemeClr val="dk1"/>
              </a:solidFill>
              <a:latin typeface="Roboto"/>
              <a:ea typeface="Roboto"/>
              <a:cs typeface="Roboto"/>
              <a:sym typeface="Roboto"/>
            </a:endParaRPr>
          </a:p>
          <a:p>
            <a:pPr indent="0" lvl="0" marL="0" marR="0" rtl="0" algn="just">
              <a:lnSpc>
                <a:spcPct val="100000"/>
              </a:lnSpc>
              <a:spcBef>
                <a:spcPts val="0"/>
              </a:spcBef>
              <a:spcAft>
                <a:spcPts val="0"/>
              </a:spcAft>
              <a:buClr>
                <a:schemeClr val="dk1"/>
              </a:buClr>
              <a:buSzPts val="1100"/>
              <a:buFont typeface="Arial"/>
              <a:buNone/>
            </a:pPr>
            <a:r>
              <a:rPr b="0" i="0" lang="es-CO" sz="1800" u="none" cap="none" strike="noStrike">
                <a:solidFill>
                  <a:schemeClr val="dk1"/>
                </a:solidFill>
                <a:latin typeface="Roboto"/>
                <a:ea typeface="Roboto"/>
                <a:cs typeface="Roboto"/>
                <a:sym typeface="Roboto"/>
              </a:rPr>
              <a:t>Desde finales de los años 40, por cada 323 nuevos habitantes en el Valle de Aburrá se incorpora 1 ha de suelo urbano. En los últimos 70 años el suelo urbano se incrementó 9 veces.</a:t>
            </a:r>
            <a:endParaRPr b="0" i="0" sz="1800" u="none" cap="none" strike="noStrike">
              <a:solidFill>
                <a:schemeClr val="dk1"/>
              </a:solidFill>
              <a:latin typeface="Roboto"/>
              <a:ea typeface="Roboto"/>
              <a:cs typeface="Roboto"/>
              <a:sym typeface="Roboto"/>
            </a:endParaRPr>
          </a:p>
          <a:p>
            <a:pPr indent="0" lvl="0" marL="0" marR="0" rtl="0" algn="just">
              <a:lnSpc>
                <a:spcPct val="100000"/>
              </a:lnSpc>
              <a:spcBef>
                <a:spcPts val="0"/>
              </a:spcBef>
              <a:spcAft>
                <a:spcPts val="1200"/>
              </a:spcAft>
              <a:buClr>
                <a:srgbClr val="000000"/>
              </a:buClr>
              <a:buSzPts val="1800"/>
              <a:buFont typeface="Arial"/>
              <a:buNone/>
            </a:pPr>
            <a:r>
              <a:t/>
            </a:r>
            <a:endParaRPr b="0" i="0" sz="1800" u="none" cap="none" strike="noStrike">
              <a:solidFill>
                <a:schemeClr val="dk1"/>
              </a:solidFill>
              <a:latin typeface="Roboto"/>
              <a:ea typeface="Roboto"/>
              <a:cs typeface="Roboto"/>
              <a:sym typeface="Roboto"/>
            </a:endParaRPr>
          </a:p>
        </p:txBody>
      </p:sp>
      <p:pic>
        <p:nvPicPr>
          <p:cNvPr id="82" name="Google Shape;82;p17"/>
          <p:cNvPicPr preferRelativeResize="0"/>
          <p:nvPr/>
        </p:nvPicPr>
        <p:blipFill rotWithShape="1">
          <a:blip r:embed="rId4">
            <a:alphaModFix/>
          </a:blip>
          <a:srcRect b="0" l="0" r="0" t="0"/>
          <a:stretch/>
        </p:blipFill>
        <p:spPr>
          <a:xfrm>
            <a:off x="197225" y="68225"/>
            <a:ext cx="1193227" cy="1167551"/>
          </a:xfrm>
          <a:prstGeom prst="rect">
            <a:avLst/>
          </a:prstGeom>
          <a:noFill/>
          <a:ln>
            <a:noFill/>
          </a:ln>
        </p:spPr>
      </p:pic>
      <p:sp>
        <p:nvSpPr>
          <p:cNvPr id="83" name="Google Shape;83;p17"/>
          <p:cNvSpPr txBox="1"/>
          <p:nvPr>
            <p:ph type="title"/>
          </p:nvPr>
        </p:nvSpPr>
        <p:spPr>
          <a:xfrm>
            <a:off x="1390450" y="327275"/>
            <a:ext cx="5016300" cy="460500"/>
          </a:xfrm>
          <a:prstGeom prst="rect">
            <a:avLst/>
          </a:prstGeom>
          <a:noFill/>
          <a:ln>
            <a:noFill/>
          </a:ln>
        </p:spPr>
        <p:txBody>
          <a:bodyPr anchorCtr="0" anchor="ctr" bIns="45700" lIns="91425" spcFirstLastPara="1" rIns="91425" wrap="square" tIns="45700">
            <a:noAutofit/>
          </a:bodyPr>
          <a:lstStyle/>
          <a:p>
            <a:pPr indent="0" lvl="0" marL="0" marR="0" rtl="0" algn="l">
              <a:lnSpc>
                <a:spcPct val="90000"/>
              </a:lnSpc>
              <a:spcBef>
                <a:spcPts val="0"/>
              </a:spcBef>
              <a:spcAft>
                <a:spcPts val="0"/>
              </a:spcAft>
              <a:buClr>
                <a:schemeClr val="dk1"/>
              </a:buClr>
              <a:buSzPts val="4000"/>
              <a:buFont typeface="Calibri"/>
              <a:buNone/>
            </a:pPr>
            <a:r>
              <a:rPr b="1" i="0" lang="es-CO" sz="2300" u="none" cap="none" strike="noStrike">
                <a:solidFill>
                  <a:srgbClr val="000000"/>
                </a:solidFill>
                <a:latin typeface="Roboto"/>
                <a:ea typeface="Roboto"/>
                <a:cs typeface="Roboto"/>
                <a:sym typeface="Roboto"/>
              </a:rPr>
              <a:t>CONTEXTO DEL VALLE DE ABURRÁ</a:t>
            </a:r>
            <a:endParaRPr b="1" i="0" sz="2300" u="none" cap="none" strike="noStrike">
              <a:solidFill>
                <a:srgbClr val="000000"/>
              </a:solidFill>
              <a:latin typeface="Roboto"/>
              <a:ea typeface="Roboto"/>
              <a:cs typeface="Roboto"/>
              <a:sym typeface="Roboto"/>
            </a:endParaRPr>
          </a:p>
        </p:txBody>
      </p:sp>
      <p:cxnSp>
        <p:nvCxnSpPr>
          <p:cNvPr id="84" name="Google Shape;84;p17"/>
          <p:cNvCxnSpPr/>
          <p:nvPr/>
        </p:nvCxnSpPr>
        <p:spPr>
          <a:xfrm>
            <a:off x="1497010" y="756963"/>
            <a:ext cx="4696500" cy="0"/>
          </a:xfrm>
          <a:prstGeom prst="straightConnector1">
            <a:avLst/>
          </a:prstGeom>
          <a:noFill/>
          <a:ln cap="flat" cmpd="sng" w="28575">
            <a:solidFill>
              <a:srgbClr val="99CC00"/>
            </a:solidFill>
            <a:prstDash val="solid"/>
            <a:miter lim="800000"/>
            <a:headEnd len="sm" w="sm" type="none"/>
            <a:tailEnd len="sm" w="sm" type="none"/>
          </a:ln>
        </p:spPr>
      </p:cxnSp>
      <p:sp>
        <p:nvSpPr>
          <p:cNvPr id="85" name="Google Shape;85;p17"/>
          <p:cNvSpPr txBox="1"/>
          <p:nvPr/>
        </p:nvSpPr>
        <p:spPr>
          <a:xfrm>
            <a:off x="1390451" y="797150"/>
            <a:ext cx="7486200" cy="375000"/>
          </a:xfrm>
          <a:prstGeom prst="rect">
            <a:avLst/>
          </a:prstGeom>
          <a:noFill/>
          <a:ln>
            <a:noFill/>
          </a:ln>
        </p:spPr>
        <p:txBody>
          <a:bodyPr anchorCtr="0" anchor="ctr" bIns="45700" lIns="91425" spcFirstLastPara="1" rIns="91425" wrap="square" tIns="45700">
            <a:noAutofit/>
          </a:bodyPr>
          <a:lstStyle/>
          <a:p>
            <a:pPr indent="0" lvl="0" marL="0" marR="0" rtl="0" algn="l">
              <a:lnSpc>
                <a:spcPct val="90000"/>
              </a:lnSpc>
              <a:spcBef>
                <a:spcPts val="0"/>
              </a:spcBef>
              <a:spcAft>
                <a:spcPts val="0"/>
              </a:spcAft>
              <a:buClr>
                <a:schemeClr val="dk1"/>
              </a:buClr>
              <a:buSzPts val="2000"/>
              <a:buFont typeface="Arial Black"/>
              <a:buNone/>
            </a:pPr>
            <a:r>
              <a:rPr b="0" i="0" lang="es-CO" sz="1900" u="none" cap="none" strike="noStrike">
                <a:solidFill>
                  <a:schemeClr val="dk1"/>
                </a:solidFill>
                <a:latin typeface="Roboto"/>
                <a:ea typeface="Roboto"/>
                <a:cs typeface="Roboto"/>
                <a:sym typeface="Roboto"/>
              </a:rPr>
              <a:t>DATOS REPRESENTATIVOS DE LAS PROBLEMÁTICAS ACTUALES</a:t>
            </a:r>
            <a:endParaRPr b="0" i="0" sz="1900" u="none" cap="none" strike="noStrike">
              <a:solidFill>
                <a:srgbClr val="000000"/>
              </a:solidFill>
              <a:latin typeface="Roboto"/>
              <a:ea typeface="Roboto"/>
              <a:cs typeface="Roboto"/>
              <a:sym typeface="Roboto"/>
            </a:endParaRPr>
          </a:p>
        </p:txBody>
      </p:sp>
      <p:sp>
        <p:nvSpPr>
          <p:cNvPr id="86" name="Google Shape;86;p17"/>
          <p:cNvSpPr/>
          <p:nvPr/>
        </p:nvSpPr>
        <p:spPr>
          <a:xfrm>
            <a:off x="885557" y="1705475"/>
            <a:ext cx="165300" cy="165300"/>
          </a:xfrm>
          <a:prstGeom prst="ellipse">
            <a:avLst/>
          </a:pr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7" name="Google Shape;87;p17"/>
          <p:cNvSpPr/>
          <p:nvPr/>
        </p:nvSpPr>
        <p:spPr>
          <a:xfrm>
            <a:off x="885557" y="2820979"/>
            <a:ext cx="165300" cy="165300"/>
          </a:xfrm>
          <a:prstGeom prst="ellipse">
            <a:avLst/>
          </a:pr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8" name="Google Shape;88;p17"/>
          <p:cNvSpPr/>
          <p:nvPr/>
        </p:nvSpPr>
        <p:spPr>
          <a:xfrm>
            <a:off x="885557" y="4198147"/>
            <a:ext cx="165300" cy="165300"/>
          </a:xfrm>
          <a:prstGeom prst="ellipse">
            <a:avLst/>
          </a:pr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9" name="Google Shape;89;p17"/>
          <p:cNvSpPr/>
          <p:nvPr/>
        </p:nvSpPr>
        <p:spPr>
          <a:xfrm>
            <a:off x="5988957" y="1705475"/>
            <a:ext cx="165300" cy="165300"/>
          </a:xfrm>
          <a:prstGeom prst="ellipse">
            <a:avLst/>
          </a:pr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0" name="Google Shape;90;p17"/>
          <p:cNvSpPr/>
          <p:nvPr/>
        </p:nvSpPr>
        <p:spPr>
          <a:xfrm>
            <a:off x="5988957" y="3094600"/>
            <a:ext cx="165300" cy="165300"/>
          </a:xfrm>
          <a:prstGeom prst="ellipse">
            <a:avLst/>
          </a:pr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Tree>
  </p:cSld>
  <p:clrMapOvr>
    <a:masterClrMapping/>
  </p:clrMapOvr>
  <p:transition spd="slow">
    <p:fade/>
  </p:transition>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94" name="Shape 94"/>
        <p:cNvGrpSpPr/>
        <p:nvPr/>
      </p:nvGrpSpPr>
      <p:grpSpPr>
        <a:xfrm>
          <a:off x="0" y="0"/>
          <a:ext cx="0" cy="0"/>
          <a:chOff x="0" y="0"/>
          <a:chExt cx="0" cy="0"/>
        </a:xfrm>
      </p:grpSpPr>
      <p:pic>
        <p:nvPicPr>
          <p:cNvPr id="95" name="Google Shape;95;p18"/>
          <p:cNvPicPr preferRelativeResize="0"/>
          <p:nvPr/>
        </p:nvPicPr>
        <p:blipFill rotWithShape="1">
          <a:blip r:embed="rId3">
            <a:alphaModFix/>
          </a:blip>
          <a:srcRect b="0" l="0" r="0" t="0"/>
          <a:stretch/>
        </p:blipFill>
        <p:spPr>
          <a:xfrm>
            <a:off x="11188825" y="5856025"/>
            <a:ext cx="814400" cy="814400"/>
          </a:xfrm>
          <a:prstGeom prst="rect">
            <a:avLst/>
          </a:prstGeom>
          <a:noFill/>
          <a:ln>
            <a:noFill/>
          </a:ln>
        </p:spPr>
      </p:pic>
      <p:sp>
        <p:nvSpPr>
          <p:cNvPr id="96" name="Google Shape;96;p18"/>
          <p:cNvSpPr txBox="1"/>
          <p:nvPr/>
        </p:nvSpPr>
        <p:spPr>
          <a:xfrm>
            <a:off x="1078400" y="1607700"/>
            <a:ext cx="4593900" cy="4297500"/>
          </a:xfrm>
          <a:prstGeom prst="rect">
            <a:avLst/>
          </a:prstGeom>
          <a:noFill/>
          <a:ln>
            <a:noFill/>
          </a:ln>
        </p:spPr>
        <p:txBody>
          <a:bodyPr anchorCtr="0" anchor="t" bIns="45700" lIns="91425" spcFirstLastPara="1" rIns="91425" wrap="square" tIns="45700">
            <a:noAutofit/>
          </a:bodyPr>
          <a:lstStyle/>
          <a:p>
            <a:pPr indent="0" lvl="0" marL="0" marR="0" rtl="0" algn="just">
              <a:lnSpc>
                <a:spcPct val="100000"/>
              </a:lnSpc>
              <a:spcBef>
                <a:spcPts val="0"/>
              </a:spcBef>
              <a:spcAft>
                <a:spcPts val="0"/>
              </a:spcAft>
              <a:buClr>
                <a:srgbClr val="000000"/>
              </a:buClr>
              <a:buSzPts val="1800"/>
              <a:buFont typeface="Arial"/>
              <a:buNone/>
            </a:pPr>
            <a:r>
              <a:rPr b="0" i="0" lang="es-CO" sz="1800" u="none" cap="none" strike="noStrike">
                <a:solidFill>
                  <a:schemeClr val="dk1"/>
                </a:solidFill>
                <a:latin typeface="Roboto"/>
                <a:ea typeface="Roboto"/>
                <a:cs typeface="Roboto"/>
                <a:sym typeface="Roboto"/>
              </a:rPr>
              <a:t>Actualmente, cada tres días, se produce la misma cantidad de residuos sólidos urbanos que se generaban durante todo un año en 1900.</a:t>
            </a:r>
            <a:endParaRPr b="0" i="0" sz="1800" u="none" cap="none" strike="noStrike">
              <a:solidFill>
                <a:schemeClr val="dk1"/>
              </a:solidFill>
              <a:latin typeface="Roboto"/>
              <a:ea typeface="Roboto"/>
              <a:cs typeface="Roboto"/>
              <a:sym typeface="Roboto"/>
            </a:endParaRPr>
          </a:p>
          <a:p>
            <a:pPr indent="0" lvl="0" marL="0" marR="0" rtl="0" algn="just">
              <a:lnSpc>
                <a:spcPct val="100000"/>
              </a:lnSpc>
              <a:spcBef>
                <a:spcPts val="1200"/>
              </a:spcBef>
              <a:spcAft>
                <a:spcPts val="0"/>
              </a:spcAft>
              <a:buClr>
                <a:srgbClr val="000000"/>
              </a:buClr>
              <a:buSzPts val="1800"/>
              <a:buFont typeface="Arial"/>
              <a:buNone/>
            </a:pPr>
            <a:r>
              <a:rPr b="0" i="0" lang="es-CO" sz="1800" u="none" cap="none" strike="noStrike">
                <a:solidFill>
                  <a:schemeClr val="dk1"/>
                </a:solidFill>
                <a:latin typeface="Roboto"/>
                <a:ea typeface="Roboto"/>
                <a:cs typeface="Roboto"/>
                <a:sym typeface="Roboto"/>
              </a:rPr>
              <a:t>El índice de espacio público efectivo para el Valle de Aburrá en 2016 era de </a:t>
            </a:r>
            <a:r>
              <a:rPr b="1" i="0" lang="es-CO" sz="1800" u="none" cap="none" strike="noStrike">
                <a:solidFill>
                  <a:schemeClr val="dk1"/>
                </a:solidFill>
                <a:latin typeface="Roboto"/>
                <a:ea typeface="Roboto"/>
                <a:cs typeface="Roboto"/>
                <a:sym typeface="Roboto"/>
              </a:rPr>
              <a:t>3.01m2/ hab</a:t>
            </a:r>
            <a:r>
              <a:rPr b="0" i="0" lang="es-CO" sz="1800" u="none" cap="none" strike="noStrike">
                <a:solidFill>
                  <a:schemeClr val="dk1"/>
                </a:solidFill>
                <a:latin typeface="Roboto"/>
                <a:ea typeface="Roboto"/>
                <a:cs typeface="Roboto"/>
                <a:sym typeface="Roboto"/>
              </a:rPr>
              <a:t>. La OMS recomienda un índice entre </a:t>
            </a:r>
            <a:r>
              <a:rPr b="1" i="0" lang="es-CO" sz="1800" u="none" cap="none" strike="noStrike">
                <a:solidFill>
                  <a:schemeClr val="dk1"/>
                </a:solidFill>
                <a:latin typeface="Roboto"/>
                <a:ea typeface="Roboto"/>
                <a:cs typeface="Roboto"/>
                <a:sym typeface="Roboto"/>
              </a:rPr>
              <a:t>9-15m2/hab.</a:t>
            </a:r>
            <a:endParaRPr b="0" i="0" sz="1800" u="none" cap="none" strike="noStrike">
              <a:solidFill>
                <a:schemeClr val="dk1"/>
              </a:solidFill>
              <a:latin typeface="Roboto"/>
              <a:ea typeface="Roboto"/>
              <a:cs typeface="Roboto"/>
              <a:sym typeface="Roboto"/>
            </a:endParaRPr>
          </a:p>
          <a:p>
            <a:pPr indent="0" lvl="0" marL="0" marR="0" rtl="0" algn="just">
              <a:lnSpc>
                <a:spcPct val="100000"/>
              </a:lnSpc>
              <a:spcBef>
                <a:spcPts val="1200"/>
              </a:spcBef>
              <a:spcAft>
                <a:spcPts val="1200"/>
              </a:spcAft>
              <a:buClr>
                <a:srgbClr val="000000"/>
              </a:buClr>
              <a:buSzPts val="1800"/>
              <a:buFont typeface="Arial"/>
              <a:buNone/>
            </a:pPr>
            <a:r>
              <a:rPr b="0" i="0" lang="es-CO" sz="1800" u="none" cap="none" strike="noStrike">
                <a:solidFill>
                  <a:schemeClr val="dk1"/>
                </a:solidFill>
                <a:latin typeface="Roboto"/>
                <a:ea typeface="Roboto"/>
                <a:cs typeface="Roboto"/>
                <a:sym typeface="Roboto"/>
              </a:rPr>
              <a:t>Cerca del 22% de la población urbana del Área Metropolitana no tiene acceso a zonas verdes a menos de 15min a pie.</a:t>
            </a:r>
            <a:endParaRPr b="0" i="0" sz="1800" u="none" cap="none" strike="noStrike">
              <a:solidFill>
                <a:schemeClr val="dk1"/>
              </a:solidFill>
              <a:latin typeface="Roboto"/>
              <a:ea typeface="Roboto"/>
              <a:cs typeface="Roboto"/>
              <a:sym typeface="Roboto"/>
            </a:endParaRPr>
          </a:p>
        </p:txBody>
      </p:sp>
      <p:sp>
        <p:nvSpPr>
          <p:cNvPr id="97" name="Google Shape;97;p18"/>
          <p:cNvSpPr txBox="1"/>
          <p:nvPr/>
        </p:nvSpPr>
        <p:spPr>
          <a:xfrm>
            <a:off x="6181800" y="1607700"/>
            <a:ext cx="5095200" cy="4036500"/>
          </a:xfrm>
          <a:prstGeom prst="rect">
            <a:avLst/>
          </a:prstGeom>
          <a:noFill/>
          <a:ln>
            <a:noFill/>
          </a:ln>
        </p:spPr>
        <p:txBody>
          <a:bodyPr anchorCtr="0" anchor="t" bIns="45700" lIns="91425" spcFirstLastPara="1" rIns="91425" wrap="square" tIns="45700">
            <a:noAutofit/>
          </a:bodyPr>
          <a:lstStyle/>
          <a:p>
            <a:pPr indent="0" lvl="0" marL="0" marR="0" rtl="0" algn="just">
              <a:lnSpc>
                <a:spcPct val="100000"/>
              </a:lnSpc>
              <a:spcBef>
                <a:spcPts val="0"/>
              </a:spcBef>
              <a:spcAft>
                <a:spcPts val="0"/>
              </a:spcAft>
              <a:buClr>
                <a:srgbClr val="000000"/>
              </a:buClr>
              <a:buSzPts val="1800"/>
              <a:buFont typeface="Arial"/>
              <a:buNone/>
            </a:pPr>
            <a:r>
              <a:rPr b="0" i="0" lang="es-CO" sz="1800" u="none" cap="none" strike="noStrike">
                <a:solidFill>
                  <a:schemeClr val="dk1"/>
                </a:solidFill>
                <a:latin typeface="Roboto"/>
                <a:ea typeface="Roboto"/>
                <a:cs typeface="Roboto"/>
                <a:sym typeface="Roboto"/>
              </a:rPr>
              <a:t>En 2016 el Valle de Aburrá contaba con 1,18 m² de equipamientos por habitante.</a:t>
            </a:r>
            <a:endParaRPr b="0" i="0" sz="1800" u="none" cap="none" strike="noStrike">
              <a:solidFill>
                <a:schemeClr val="dk1"/>
              </a:solidFill>
              <a:latin typeface="Roboto"/>
              <a:ea typeface="Roboto"/>
              <a:cs typeface="Roboto"/>
              <a:sym typeface="Roboto"/>
            </a:endParaRPr>
          </a:p>
          <a:p>
            <a:pPr indent="0" lvl="0" marL="0" marR="0" rtl="0" algn="just">
              <a:lnSpc>
                <a:spcPct val="100000"/>
              </a:lnSpc>
              <a:spcBef>
                <a:spcPts val="1200"/>
              </a:spcBef>
              <a:spcAft>
                <a:spcPts val="0"/>
              </a:spcAft>
              <a:buClr>
                <a:srgbClr val="000000"/>
              </a:buClr>
              <a:buSzPts val="1800"/>
              <a:buFont typeface="Arial"/>
              <a:buNone/>
            </a:pPr>
            <a:r>
              <a:rPr b="0" i="0" lang="es-CO" sz="1800" u="none" cap="none" strike="noStrike">
                <a:solidFill>
                  <a:schemeClr val="dk1"/>
                </a:solidFill>
                <a:latin typeface="Roboto"/>
                <a:ea typeface="Roboto"/>
                <a:cs typeface="Roboto"/>
                <a:sym typeface="Roboto"/>
              </a:rPr>
              <a:t>Con los ritmos de producción actual de residuos un relleno que duraría 60 años en 1900, hoy tiene una vida útil de 1 año.</a:t>
            </a:r>
            <a:endParaRPr b="0" i="0" sz="1800" u="none" cap="none" strike="noStrike">
              <a:solidFill>
                <a:schemeClr val="dk1"/>
              </a:solidFill>
              <a:latin typeface="Roboto"/>
              <a:ea typeface="Roboto"/>
              <a:cs typeface="Roboto"/>
              <a:sym typeface="Roboto"/>
            </a:endParaRPr>
          </a:p>
          <a:p>
            <a:pPr indent="0" lvl="0" marL="0" marR="0" rtl="0" algn="just">
              <a:lnSpc>
                <a:spcPct val="100000"/>
              </a:lnSpc>
              <a:spcBef>
                <a:spcPts val="1200"/>
              </a:spcBef>
              <a:spcAft>
                <a:spcPts val="0"/>
              </a:spcAft>
              <a:buClr>
                <a:srgbClr val="000000"/>
              </a:buClr>
              <a:buSzPts val="1800"/>
              <a:buFont typeface="Arial"/>
              <a:buNone/>
            </a:pPr>
            <a:r>
              <a:rPr b="0" i="0" lang="es-CO" sz="1800" u="none" cap="none" strike="noStrike">
                <a:solidFill>
                  <a:schemeClr val="dk1"/>
                </a:solidFill>
                <a:latin typeface="Roboto"/>
                <a:ea typeface="Roboto"/>
                <a:cs typeface="Roboto"/>
                <a:sym typeface="Roboto"/>
              </a:rPr>
              <a:t>En 1960, en el Valle de Aburrá no se producían residuos sólidos plásticos, actualmente el 15% de los residuos sólidos generados son plásticos.</a:t>
            </a:r>
            <a:endParaRPr b="0" i="0" sz="1800" u="none" cap="none" strike="noStrike">
              <a:solidFill>
                <a:schemeClr val="dk1"/>
              </a:solidFill>
              <a:latin typeface="Roboto"/>
              <a:ea typeface="Roboto"/>
              <a:cs typeface="Roboto"/>
              <a:sym typeface="Roboto"/>
            </a:endParaRPr>
          </a:p>
          <a:p>
            <a:pPr indent="0" lvl="0" marL="0" marR="0" rtl="0" algn="just">
              <a:lnSpc>
                <a:spcPct val="100000"/>
              </a:lnSpc>
              <a:spcBef>
                <a:spcPts val="1200"/>
              </a:spcBef>
              <a:spcAft>
                <a:spcPts val="1200"/>
              </a:spcAft>
              <a:buClr>
                <a:srgbClr val="000000"/>
              </a:buClr>
              <a:buSzPts val="1800"/>
              <a:buFont typeface="Arial"/>
              <a:buNone/>
            </a:pPr>
            <a:r>
              <a:rPr b="0" i="0" lang="es-CO" sz="1800" u="none" cap="none" strike="noStrike">
                <a:solidFill>
                  <a:schemeClr val="dk1"/>
                </a:solidFill>
                <a:latin typeface="Roboto"/>
                <a:ea typeface="Roboto"/>
                <a:cs typeface="Roboto"/>
                <a:sym typeface="Roboto"/>
              </a:rPr>
              <a:t>La aglomeración de Medellín AM es la más densa del país con 266 habitantes por hectárea, seguida de Bogotá – Soacha con 215 y Cali AM con 104.</a:t>
            </a:r>
            <a:endParaRPr b="0" i="0" sz="1800" u="none" cap="none" strike="noStrike">
              <a:solidFill>
                <a:schemeClr val="dk1"/>
              </a:solidFill>
              <a:latin typeface="Roboto"/>
              <a:ea typeface="Roboto"/>
              <a:cs typeface="Roboto"/>
              <a:sym typeface="Roboto"/>
            </a:endParaRPr>
          </a:p>
        </p:txBody>
      </p:sp>
      <p:pic>
        <p:nvPicPr>
          <p:cNvPr id="98" name="Google Shape;98;p18"/>
          <p:cNvPicPr preferRelativeResize="0"/>
          <p:nvPr/>
        </p:nvPicPr>
        <p:blipFill rotWithShape="1">
          <a:blip r:embed="rId4">
            <a:alphaModFix/>
          </a:blip>
          <a:srcRect b="0" l="0" r="0" t="0"/>
          <a:stretch/>
        </p:blipFill>
        <p:spPr>
          <a:xfrm>
            <a:off x="197225" y="68225"/>
            <a:ext cx="1193227" cy="1167551"/>
          </a:xfrm>
          <a:prstGeom prst="rect">
            <a:avLst/>
          </a:prstGeom>
          <a:noFill/>
          <a:ln>
            <a:noFill/>
          </a:ln>
        </p:spPr>
      </p:pic>
      <p:sp>
        <p:nvSpPr>
          <p:cNvPr id="99" name="Google Shape;99;p18"/>
          <p:cNvSpPr txBox="1"/>
          <p:nvPr>
            <p:ph type="title"/>
          </p:nvPr>
        </p:nvSpPr>
        <p:spPr>
          <a:xfrm>
            <a:off x="1390450" y="327275"/>
            <a:ext cx="5016300" cy="460500"/>
          </a:xfrm>
          <a:prstGeom prst="rect">
            <a:avLst/>
          </a:prstGeom>
          <a:noFill/>
          <a:ln>
            <a:noFill/>
          </a:ln>
        </p:spPr>
        <p:txBody>
          <a:bodyPr anchorCtr="0" anchor="ctr" bIns="45700" lIns="91425" spcFirstLastPara="1" rIns="91425" wrap="square" tIns="45700">
            <a:noAutofit/>
          </a:bodyPr>
          <a:lstStyle/>
          <a:p>
            <a:pPr indent="0" lvl="0" marL="0" marR="0" rtl="0" algn="l">
              <a:lnSpc>
                <a:spcPct val="90000"/>
              </a:lnSpc>
              <a:spcBef>
                <a:spcPts val="0"/>
              </a:spcBef>
              <a:spcAft>
                <a:spcPts val="0"/>
              </a:spcAft>
              <a:buClr>
                <a:schemeClr val="dk1"/>
              </a:buClr>
              <a:buSzPts val="4000"/>
              <a:buFont typeface="Calibri"/>
              <a:buNone/>
            </a:pPr>
            <a:r>
              <a:rPr b="1" i="0" lang="es-CO" sz="2300" u="none" cap="none" strike="noStrike">
                <a:solidFill>
                  <a:srgbClr val="000000"/>
                </a:solidFill>
                <a:latin typeface="Roboto"/>
                <a:ea typeface="Roboto"/>
                <a:cs typeface="Roboto"/>
                <a:sym typeface="Roboto"/>
              </a:rPr>
              <a:t>CONTEXTO DEL VALLE DE ABURRÁ</a:t>
            </a:r>
            <a:endParaRPr b="1" i="0" sz="2300" u="none" cap="none" strike="noStrike">
              <a:solidFill>
                <a:srgbClr val="000000"/>
              </a:solidFill>
              <a:latin typeface="Roboto"/>
              <a:ea typeface="Roboto"/>
              <a:cs typeface="Roboto"/>
              <a:sym typeface="Roboto"/>
            </a:endParaRPr>
          </a:p>
        </p:txBody>
      </p:sp>
      <p:cxnSp>
        <p:nvCxnSpPr>
          <p:cNvPr id="100" name="Google Shape;100;p18"/>
          <p:cNvCxnSpPr/>
          <p:nvPr/>
        </p:nvCxnSpPr>
        <p:spPr>
          <a:xfrm>
            <a:off x="1497010" y="756963"/>
            <a:ext cx="4696500" cy="0"/>
          </a:xfrm>
          <a:prstGeom prst="straightConnector1">
            <a:avLst/>
          </a:prstGeom>
          <a:noFill/>
          <a:ln cap="flat" cmpd="sng" w="28575">
            <a:solidFill>
              <a:srgbClr val="99CC00"/>
            </a:solidFill>
            <a:prstDash val="solid"/>
            <a:miter lim="800000"/>
            <a:headEnd len="sm" w="sm" type="none"/>
            <a:tailEnd len="sm" w="sm" type="none"/>
          </a:ln>
        </p:spPr>
      </p:cxnSp>
      <p:sp>
        <p:nvSpPr>
          <p:cNvPr id="101" name="Google Shape;101;p18"/>
          <p:cNvSpPr txBox="1"/>
          <p:nvPr/>
        </p:nvSpPr>
        <p:spPr>
          <a:xfrm>
            <a:off x="1390451" y="797150"/>
            <a:ext cx="7486200" cy="375000"/>
          </a:xfrm>
          <a:prstGeom prst="rect">
            <a:avLst/>
          </a:prstGeom>
          <a:noFill/>
          <a:ln>
            <a:noFill/>
          </a:ln>
        </p:spPr>
        <p:txBody>
          <a:bodyPr anchorCtr="0" anchor="ctr" bIns="45700" lIns="91425" spcFirstLastPara="1" rIns="91425" wrap="square" tIns="45700">
            <a:noAutofit/>
          </a:bodyPr>
          <a:lstStyle/>
          <a:p>
            <a:pPr indent="0" lvl="0" marL="0" marR="0" rtl="0" algn="l">
              <a:lnSpc>
                <a:spcPct val="90000"/>
              </a:lnSpc>
              <a:spcBef>
                <a:spcPts val="0"/>
              </a:spcBef>
              <a:spcAft>
                <a:spcPts val="0"/>
              </a:spcAft>
              <a:buClr>
                <a:schemeClr val="dk1"/>
              </a:buClr>
              <a:buSzPts val="2000"/>
              <a:buFont typeface="Arial Black"/>
              <a:buNone/>
            </a:pPr>
            <a:r>
              <a:rPr b="0" i="0" lang="es-CO" sz="1900" u="none" cap="none" strike="noStrike">
                <a:solidFill>
                  <a:schemeClr val="dk1"/>
                </a:solidFill>
                <a:latin typeface="Roboto"/>
                <a:ea typeface="Roboto"/>
                <a:cs typeface="Roboto"/>
                <a:sym typeface="Roboto"/>
              </a:rPr>
              <a:t>DATOS REPRESENTATIVOS DE LAS PROBLEMÁTICAS ACTUALES</a:t>
            </a:r>
            <a:endParaRPr b="0" i="0" sz="1900" u="none" cap="none" strike="noStrike">
              <a:solidFill>
                <a:srgbClr val="000000"/>
              </a:solidFill>
              <a:latin typeface="Roboto"/>
              <a:ea typeface="Roboto"/>
              <a:cs typeface="Roboto"/>
              <a:sym typeface="Roboto"/>
            </a:endParaRPr>
          </a:p>
        </p:txBody>
      </p:sp>
      <p:sp>
        <p:nvSpPr>
          <p:cNvPr id="102" name="Google Shape;102;p18"/>
          <p:cNvSpPr/>
          <p:nvPr/>
        </p:nvSpPr>
        <p:spPr>
          <a:xfrm>
            <a:off x="885557" y="1705475"/>
            <a:ext cx="165300" cy="165300"/>
          </a:xfrm>
          <a:prstGeom prst="ellipse">
            <a:avLst/>
          </a:pr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3" name="Google Shape;103;p18"/>
          <p:cNvSpPr/>
          <p:nvPr/>
        </p:nvSpPr>
        <p:spPr>
          <a:xfrm>
            <a:off x="885557" y="2958697"/>
            <a:ext cx="165300" cy="165300"/>
          </a:xfrm>
          <a:prstGeom prst="ellipse">
            <a:avLst/>
          </a:pr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4" name="Google Shape;104;p18"/>
          <p:cNvSpPr/>
          <p:nvPr/>
        </p:nvSpPr>
        <p:spPr>
          <a:xfrm>
            <a:off x="885557" y="4225690"/>
            <a:ext cx="165300" cy="165300"/>
          </a:xfrm>
          <a:prstGeom prst="ellipse">
            <a:avLst/>
          </a:pr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5" name="Google Shape;105;p18"/>
          <p:cNvSpPr/>
          <p:nvPr/>
        </p:nvSpPr>
        <p:spPr>
          <a:xfrm>
            <a:off x="5988957" y="1705475"/>
            <a:ext cx="165300" cy="165300"/>
          </a:xfrm>
          <a:prstGeom prst="ellipse">
            <a:avLst/>
          </a:pr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6" name="Google Shape;106;p18"/>
          <p:cNvSpPr/>
          <p:nvPr/>
        </p:nvSpPr>
        <p:spPr>
          <a:xfrm>
            <a:off x="5988957" y="2417197"/>
            <a:ext cx="165300" cy="165300"/>
          </a:xfrm>
          <a:prstGeom prst="ellipse">
            <a:avLst/>
          </a:pr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7" name="Google Shape;107;p18"/>
          <p:cNvSpPr/>
          <p:nvPr/>
        </p:nvSpPr>
        <p:spPr>
          <a:xfrm>
            <a:off x="5988957" y="3399400"/>
            <a:ext cx="165300" cy="165300"/>
          </a:xfrm>
          <a:prstGeom prst="ellipse">
            <a:avLst/>
          </a:pr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8" name="Google Shape;108;p18"/>
          <p:cNvSpPr/>
          <p:nvPr/>
        </p:nvSpPr>
        <p:spPr>
          <a:xfrm>
            <a:off x="5988957" y="4652618"/>
            <a:ext cx="165300" cy="165300"/>
          </a:xfrm>
          <a:prstGeom prst="ellipse">
            <a:avLst/>
          </a:pr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Tree>
  </p:cSld>
  <p:clrMapOvr>
    <a:masterClrMapping/>
  </p:clrMapOvr>
  <p:transition spd="slow">
    <p:fade/>
  </p:transition>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12" name="Shape 112"/>
        <p:cNvGrpSpPr/>
        <p:nvPr/>
      </p:nvGrpSpPr>
      <p:grpSpPr>
        <a:xfrm>
          <a:off x="0" y="0"/>
          <a:ext cx="0" cy="0"/>
          <a:chOff x="0" y="0"/>
          <a:chExt cx="0" cy="0"/>
        </a:xfrm>
      </p:grpSpPr>
      <p:pic>
        <p:nvPicPr>
          <p:cNvPr id="113" name="Google Shape;113;p19"/>
          <p:cNvPicPr preferRelativeResize="0"/>
          <p:nvPr/>
        </p:nvPicPr>
        <p:blipFill rotWithShape="1">
          <a:blip r:embed="rId3">
            <a:alphaModFix/>
          </a:blip>
          <a:srcRect b="0" l="0" r="0" t="0"/>
          <a:stretch/>
        </p:blipFill>
        <p:spPr>
          <a:xfrm>
            <a:off x="1803425" y="492325"/>
            <a:ext cx="6819425" cy="3749401"/>
          </a:xfrm>
          <a:prstGeom prst="rect">
            <a:avLst/>
          </a:prstGeom>
          <a:noFill/>
          <a:ln>
            <a:noFill/>
          </a:ln>
        </p:spPr>
      </p:pic>
      <p:sp>
        <p:nvSpPr>
          <p:cNvPr id="114" name="Google Shape;114;p19"/>
          <p:cNvSpPr txBox="1"/>
          <p:nvPr/>
        </p:nvSpPr>
        <p:spPr>
          <a:xfrm>
            <a:off x="456450" y="1580900"/>
            <a:ext cx="2671800" cy="885900"/>
          </a:xfrm>
          <a:prstGeom prst="rect">
            <a:avLst/>
          </a:prstGeom>
          <a:noFill/>
          <a:ln>
            <a:noFill/>
          </a:ln>
        </p:spPr>
        <p:txBody>
          <a:bodyPr anchorCtr="0" anchor="t" bIns="91425" lIns="91425" spcFirstLastPara="1" rIns="91425" wrap="square" tIns="91425">
            <a:noAutofit/>
          </a:bodyPr>
          <a:lstStyle/>
          <a:p>
            <a:pPr indent="0" lvl="0" marL="0" marR="0" rtl="0" algn="ctr">
              <a:lnSpc>
                <a:spcPct val="90000"/>
              </a:lnSpc>
              <a:spcBef>
                <a:spcPts val="0"/>
              </a:spcBef>
              <a:spcAft>
                <a:spcPts val="0"/>
              </a:spcAft>
              <a:buClr>
                <a:srgbClr val="000000"/>
              </a:buClr>
              <a:buSzPts val="2600"/>
              <a:buFont typeface="Arial"/>
              <a:buNone/>
            </a:pPr>
            <a:r>
              <a:rPr b="1" i="0" lang="es-CO" sz="2600" u="none" cap="none" strike="noStrike">
                <a:solidFill>
                  <a:schemeClr val="dk1"/>
                </a:solidFill>
                <a:latin typeface="Roboto"/>
                <a:ea typeface="Roboto"/>
                <a:cs typeface="Roboto"/>
                <a:sym typeface="Roboto"/>
              </a:rPr>
              <a:t>PROBLEMA IDENTIFICADO</a:t>
            </a:r>
            <a:endParaRPr b="0" i="0" sz="2600" u="none" cap="none" strike="noStrike">
              <a:solidFill>
                <a:schemeClr val="dk1"/>
              </a:solidFill>
              <a:latin typeface="Roboto"/>
              <a:ea typeface="Roboto"/>
              <a:cs typeface="Roboto"/>
              <a:sym typeface="Roboto"/>
            </a:endParaRPr>
          </a:p>
        </p:txBody>
      </p:sp>
      <p:sp>
        <p:nvSpPr>
          <p:cNvPr id="115" name="Google Shape;115;p19"/>
          <p:cNvSpPr/>
          <p:nvPr/>
        </p:nvSpPr>
        <p:spPr>
          <a:xfrm>
            <a:off x="3820400" y="4119241"/>
            <a:ext cx="6513000" cy="1391700"/>
          </a:xfrm>
          <a:prstGeom prst="rect">
            <a:avLst/>
          </a:prstGeom>
          <a:noFill/>
          <a:ln cap="flat" cmpd="sng" w="38100">
            <a:solidFill>
              <a:schemeClr val="accent3"/>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6" name="Google Shape;116;p19"/>
          <p:cNvSpPr txBox="1"/>
          <p:nvPr/>
        </p:nvSpPr>
        <p:spPr>
          <a:xfrm>
            <a:off x="4264000" y="4386475"/>
            <a:ext cx="5856000" cy="885900"/>
          </a:xfrm>
          <a:prstGeom prst="rect">
            <a:avLst/>
          </a:prstGeom>
          <a:noFill/>
          <a:ln>
            <a:noFill/>
          </a:ln>
        </p:spPr>
        <p:txBody>
          <a:bodyPr anchorCtr="0" anchor="ctr" bIns="91425" lIns="91425" spcFirstLastPara="1" rIns="91425" wrap="square" tIns="91425">
            <a:noAutofit/>
          </a:bodyPr>
          <a:lstStyle/>
          <a:p>
            <a:pPr indent="0" lvl="0" marL="0" marR="0" rtl="0" algn="l">
              <a:lnSpc>
                <a:spcPct val="90000"/>
              </a:lnSpc>
              <a:spcBef>
                <a:spcPts val="0"/>
              </a:spcBef>
              <a:spcAft>
                <a:spcPts val="0"/>
              </a:spcAft>
              <a:buClr>
                <a:srgbClr val="000000"/>
              </a:buClr>
              <a:buSzPts val="2900"/>
              <a:buFont typeface="Arial"/>
              <a:buNone/>
            </a:pPr>
            <a:r>
              <a:rPr b="0" i="0" lang="es-CO" sz="2900" u="none" cap="none" strike="noStrike">
                <a:solidFill>
                  <a:schemeClr val="dk1"/>
                </a:solidFill>
                <a:latin typeface="Roboto"/>
                <a:ea typeface="Roboto"/>
                <a:cs typeface="Roboto"/>
                <a:sym typeface="Roboto"/>
              </a:rPr>
              <a:t>Incremento en el deterioro ambiental del ecosistema urbano</a:t>
            </a:r>
            <a:endParaRPr b="1" i="0" sz="2900" u="none" cap="none" strike="noStrike">
              <a:solidFill>
                <a:schemeClr val="dk1"/>
              </a:solidFill>
              <a:latin typeface="Roboto"/>
              <a:ea typeface="Roboto"/>
              <a:cs typeface="Roboto"/>
              <a:sym typeface="Roboto"/>
            </a:endParaRPr>
          </a:p>
        </p:txBody>
      </p:sp>
      <p:pic>
        <p:nvPicPr>
          <p:cNvPr id="117" name="Google Shape;117;p19"/>
          <p:cNvPicPr preferRelativeResize="0"/>
          <p:nvPr/>
        </p:nvPicPr>
        <p:blipFill rotWithShape="1">
          <a:blip r:embed="rId4">
            <a:alphaModFix/>
          </a:blip>
          <a:srcRect b="0" l="0" r="0" t="0"/>
          <a:stretch/>
        </p:blipFill>
        <p:spPr>
          <a:xfrm>
            <a:off x="11188825" y="5856025"/>
            <a:ext cx="814400" cy="814400"/>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21" name="Shape 121"/>
        <p:cNvGrpSpPr/>
        <p:nvPr/>
      </p:nvGrpSpPr>
      <p:grpSpPr>
        <a:xfrm>
          <a:off x="0" y="0"/>
          <a:ext cx="0" cy="0"/>
          <a:chOff x="0" y="0"/>
          <a:chExt cx="0" cy="0"/>
        </a:xfrm>
      </p:grpSpPr>
      <p:pic>
        <p:nvPicPr>
          <p:cNvPr id="122" name="Google Shape;122;p20"/>
          <p:cNvPicPr preferRelativeResize="0"/>
          <p:nvPr/>
        </p:nvPicPr>
        <p:blipFill rotWithShape="1">
          <a:blip r:embed="rId3">
            <a:alphaModFix/>
          </a:blip>
          <a:srcRect b="0" l="0" r="0" t="0"/>
          <a:stretch/>
        </p:blipFill>
        <p:spPr>
          <a:xfrm>
            <a:off x="11188825" y="5856025"/>
            <a:ext cx="814400" cy="814400"/>
          </a:xfrm>
          <a:prstGeom prst="rect">
            <a:avLst/>
          </a:prstGeom>
          <a:noFill/>
          <a:ln>
            <a:noFill/>
          </a:ln>
        </p:spPr>
      </p:pic>
      <p:sp>
        <p:nvSpPr>
          <p:cNvPr id="123" name="Google Shape;123;p20"/>
          <p:cNvSpPr txBox="1"/>
          <p:nvPr/>
        </p:nvSpPr>
        <p:spPr>
          <a:xfrm>
            <a:off x="309624" y="248327"/>
            <a:ext cx="7050000" cy="814500"/>
          </a:xfrm>
          <a:prstGeom prst="rect">
            <a:avLst/>
          </a:prstGeom>
          <a:noFill/>
          <a:ln>
            <a:noFill/>
          </a:ln>
        </p:spPr>
        <p:txBody>
          <a:bodyPr anchorCtr="0" anchor="ctr" bIns="45700" lIns="91425" spcFirstLastPara="1" rIns="91425" wrap="square" tIns="45700">
            <a:noAutofit/>
          </a:bodyPr>
          <a:lstStyle/>
          <a:p>
            <a:pPr indent="0" lvl="0" marL="0" marR="0" rtl="0" algn="l">
              <a:lnSpc>
                <a:spcPct val="90000"/>
              </a:lnSpc>
              <a:spcBef>
                <a:spcPts val="0"/>
              </a:spcBef>
              <a:spcAft>
                <a:spcPts val="0"/>
              </a:spcAft>
              <a:buClr>
                <a:srgbClr val="000000"/>
              </a:buClr>
              <a:buSzPts val="2400"/>
              <a:buFont typeface="Arial"/>
              <a:buNone/>
            </a:pPr>
            <a:r>
              <a:rPr b="1" i="0" lang="es-CO" sz="2400" u="none" cap="none" strike="noStrike">
                <a:solidFill>
                  <a:srgbClr val="000000"/>
                </a:solidFill>
                <a:latin typeface="Roboto"/>
                <a:ea typeface="Roboto"/>
                <a:cs typeface="Roboto"/>
                <a:sym typeface="Roboto"/>
              </a:rPr>
              <a:t>MATRIZ PES PARA LA EDUCACIÓN AMBIENTAL</a:t>
            </a:r>
            <a:r>
              <a:rPr b="0" i="0" lang="es-CO" sz="2400" u="none" cap="none" strike="noStrike">
                <a:solidFill>
                  <a:srgbClr val="000000"/>
                </a:solidFill>
                <a:latin typeface="Roboto"/>
                <a:ea typeface="Roboto"/>
                <a:cs typeface="Roboto"/>
                <a:sym typeface="Roboto"/>
              </a:rPr>
              <a:t> </a:t>
            </a:r>
            <a:endParaRPr b="0" i="0" sz="2400" u="none" cap="none" strike="noStrike">
              <a:solidFill>
                <a:srgbClr val="000000"/>
              </a:solidFill>
              <a:latin typeface="Roboto"/>
              <a:ea typeface="Roboto"/>
              <a:cs typeface="Roboto"/>
              <a:sym typeface="Roboto"/>
            </a:endParaRPr>
          </a:p>
          <a:p>
            <a:pPr indent="0" lvl="0" marL="0" marR="0" rtl="0" algn="l">
              <a:lnSpc>
                <a:spcPct val="90000"/>
              </a:lnSpc>
              <a:spcBef>
                <a:spcPts val="0"/>
              </a:spcBef>
              <a:spcAft>
                <a:spcPts val="0"/>
              </a:spcAft>
              <a:buClr>
                <a:srgbClr val="000000"/>
              </a:buClr>
              <a:buSzPts val="2100"/>
              <a:buFont typeface="Arial"/>
              <a:buNone/>
            </a:pPr>
            <a:r>
              <a:rPr b="0" i="0" lang="es-CO" sz="2100" u="none" cap="none" strike="noStrike">
                <a:solidFill>
                  <a:srgbClr val="000000"/>
                </a:solidFill>
                <a:latin typeface="Roboto"/>
                <a:ea typeface="Roboto"/>
                <a:cs typeface="Roboto"/>
                <a:sym typeface="Roboto"/>
              </a:rPr>
              <a:t>EN EL VALLE DE ABURRÁ</a:t>
            </a:r>
            <a:r>
              <a:rPr b="0" i="0" lang="es-CO" sz="2400" u="none" cap="none" strike="noStrike">
                <a:solidFill>
                  <a:srgbClr val="000000"/>
                </a:solidFill>
                <a:latin typeface="Roboto"/>
                <a:ea typeface="Roboto"/>
                <a:cs typeface="Roboto"/>
                <a:sym typeface="Roboto"/>
              </a:rPr>
              <a:t> </a:t>
            </a:r>
            <a:endParaRPr b="0" i="0" sz="2400" u="none" cap="none" strike="noStrike">
              <a:solidFill>
                <a:srgbClr val="000000"/>
              </a:solidFill>
              <a:latin typeface="Roboto"/>
              <a:ea typeface="Roboto"/>
              <a:cs typeface="Roboto"/>
              <a:sym typeface="Roboto"/>
            </a:endParaRPr>
          </a:p>
        </p:txBody>
      </p:sp>
      <p:sp>
        <p:nvSpPr>
          <p:cNvPr id="124" name="Google Shape;124;p20"/>
          <p:cNvSpPr txBox="1"/>
          <p:nvPr/>
        </p:nvSpPr>
        <p:spPr>
          <a:xfrm>
            <a:off x="623047" y="1478844"/>
            <a:ext cx="10125300" cy="4368900"/>
          </a:xfrm>
          <a:prstGeom prst="rect">
            <a:avLst/>
          </a:prstGeom>
          <a:noFill/>
          <a:ln>
            <a:noFill/>
          </a:ln>
        </p:spPr>
        <p:txBody>
          <a:bodyPr anchorCtr="0" anchor="t" bIns="45700" lIns="91425" spcFirstLastPara="1" rIns="91425" wrap="square" tIns="45700">
            <a:noAutofit/>
          </a:bodyPr>
          <a:lstStyle/>
          <a:p>
            <a:pPr indent="0" lvl="0" marL="0" marR="0" rtl="0" algn="just">
              <a:lnSpc>
                <a:spcPct val="90000"/>
              </a:lnSpc>
              <a:spcBef>
                <a:spcPts val="0"/>
              </a:spcBef>
              <a:spcAft>
                <a:spcPts val="0"/>
              </a:spcAft>
              <a:buClr>
                <a:srgbClr val="000000"/>
              </a:buClr>
              <a:buSzPts val="2000"/>
              <a:buFont typeface="Arial"/>
              <a:buNone/>
            </a:pPr>
            <a:r>
              <a:rPr b="0" i="0" lang="es-CO" sz="2000" u="none" cap="none" strike="noStrike">
                <a:solidFill>
                  <a:srgbClr val="000000"/>
                </a:solidFill>
                <a:latin typeface="Arial"/>
                <a:ea typeface="Arial"/>
                <a:cs typeface="Arial"/>
                <a:sym typeface="Arial"/>
              </a:rPr>
              <a:t>Insertar cuadro de Excel con el cuadro de PES</a:t>
            </a:r>
            <a:endParaRPr b="0" i="0" sz="1600" u="none" cap="none" strike="noStrike">
              <a:solidFill>
                <a:srgbClr val="000000"/>
              </a:solidFill>
              <a:latin typeface="Arial"/>
              <a:ea typeface="Arial"/>
              <a:cs typeface="Arial"/>
              <a:sym typeface="Arial"/>
            </a:endParaRPr>
          </a:p>
          <a:p>
            <a:pPr indent="0" lvl="0" marL="0" marR="0" rtl="0" algn="just">
              <a:lnSpc>
                <a:spcPct val="90000"/>
              </a:lnSpc>
              <a:spcBef>
                <a:spcPts val="1000"/>
              </a:spcBef>
              <a:spcAft>
                <a:spcPts val="0"/>
              </a:spcAft>
              <a:buClr>
                <a:srgbClr val="000000"/>
              </a:buClr>
              <a:buSzPts val="2000"/>
              <a:buFont typeface="Arial"/>
              <a:buNone/>
            </a:pPr>
            <a:r>
              <a:t/>
            </a:r>
            <a:endParaRPr b="0" i="0" sz="2000" u="none" cap="none" strike="noStrike">
              <a:solidFill>
                <a:srgbClr val="000000"/>
              </a:solidFill>
              <a:latin typeface="Arial"/>
              <a:ea typeface="Arial"/>
              <a:cs typeface="Arial"/>
              <a:sym typeface="Arial"/>
            </a:endParaRPr>
          </a:p>
          <a:p>
            <a:pPr indent="0" lvl="0" marL="0" marR="0" rtl="0" algn="just">
              <a:lnSpc>
                <a:spcPct val="90000"/>
              </a:lnSpc>
              <a:spcBef>
                <a:spcPts val="1000"/>
              </a:spcBef>
              <a:spcAft>
                <a:spcPts val="0"/>
              </a:spcAft>
              <a:buClr>
                <a:srgbClr val="000000"/>
              </a:buClr>
              <a:buSzPts val="2000"/>
              <a:buFont typeface="Arial"/>
              <a:buNone/>
            </a:pPr>
            <a:r>
              <a:rPr b="0" i="0" lang="es-CO" sz="2000" u="none" cap="none" strike="noStrike">
                <a:solidFill>
                  <a:srgbClr val="000000"/>
                </a:solidFill>
                <a:latin typeface="Arial"/>
                <a:ea typeface="Arial"/>
                <a:cs typeface="Arial"/>
                <a:sym typeface="Arial"/>
              </a:rPr>
              <a:t> </a:t>
            </a:r>
            <a:endParaRPr b="0" i="0" sz="2000" u="none" cap="none" strike="noStrike">
              <a:solidFill>
                <a:srgbClr val="000000"/>
              </a:solidFill>
              <a:latin typeface="Arial"/>
              <a:ea typeface="Arial"/>
              <a:cs typeface="Arial"/>
              <a:sym typeface="Arial"/>
            </a:endParaRPr>
          </a:p>
        </p:txBody>
      </p:sp>
      <p:pic>
        <p:nvPicPr>
          <p:cNvPr id="125" name="Google Shape;125;p20"/>
          <p:cNvPicPr preferRelativeResize="0"/>
          <p:nvPr/>
        </p:nvPicPr>
        <p:blipFill rotWithShape="1">
          <a:blip r:embed="rId4">
            <a:alphaModFix/>
          </a:blip>
          <a:srcRect b="0" l="0" r="0" t="0"/>
          <a:stretch/>
        </p:blipFill>
        <p:spPr>
          <a:xfrm>
            <a:off x="1064526" y="1963704"/>
            <a:ext cx="9526139" cy="4135645"/>
          </a:xfrm>
          <a:prstGeom prst="rect">
            <a:avLst/>
          </a:prstGeom>
          <a:noFill/>
          <a:ln>
            <a:noFill/>
          </a:ln>
        </p:spPr>
      </p:pic>
    </p:spTree>
  </p:cSld>
  <p:clrMapOvr>
    <a:masterClrMapping/>
  </p:clrMapOvr>
  <p:transition spd="slow">
    <p:fade/>
  </p:transition>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29" name="Shape 129"/>
        <p:cNvGrpSpPr/>
        <p:nvPr/>
      </p:nvGrpSpPr>
      <p:grpSpPr>
        <a:xfrm>
          <a:off x="0" y="0"/>
          <a:ext cx="0" cy="0"/>
          <a:chOff x="0" y="0"/>
          <a:chExt cx="0" cy="0"/>
        </a:xfrm>
      </p:grpSpPr>
      <p:pic>
        <p:nvPicPr>
          <p:cNvPr id="130" name="Google Shape;130;p21"/>
          <p:cNvPicPr preferRelativeResize="0"/>
          <p:nvPr/>
        </p:nvPicPr>
        <p:blipFill rotWithShape="1">
          <a:blip r:embed="rId3">
            <a:alphaModFix/>
          </a:blip>
          <a:srcRect b="0" l="0" r="0" t="0"/>
          <a:stretch/>
        </p:blipFill>
        <p:spPr>
          <a:xfrm>
            <a:off x="11188825" y="5856025"/>
            <a:ext cx="814400" cy="814400"/>
          </a:xfrm>
          <a:prstGeom prst="rect">
            <a:avLst/>
          </a:prstGeom>
          <a:noFill/>
          <a:ln>
            <a:noFill/>
          </a:ln>
        </p:spPr>
      </p:pic>
      <p:pic>
        <p:nvPicPr>
          <p:cNvPr id="131" name="Google Shape;131;p21"/>
          <p:cNvPicPr preferRelativeResize="0"/>
          <p:nvPr/>
        </p:nvPicPr>
        <p:blipFill rotWithShape="1">
          <a:blip r:embed="rId4">
            <a:alphaModFix/>
          </a:blip>
          <a:srcRect b="7902" l="14067" r="19199" t="17747"/>
          <a:stretch/>
        </p:blipFill>
        <p:spPr>
          <a:xfrm>
            <a:off x="790378" y="1361035"/>
            <a:ext cx="9905700" cy="4792800"/>
          </a:xfrm>
          <a:prstGeom prst="rect">
            <a:avLst/>
          </a:prstGeom>
          <a:solidFill>
            <a:srgbClr val="ECECEC"/>
          </a:solidFill>
          <a:ln cap="sq" cmpd="sng" w="88900">
            <a:solidFill>
              <a:srgbClr val="FFFFFF"/>
            </a:solidFill>
            <a:prstDash val="solid"/>
            <a:miter lim="800000"/>
            <a:headEnd len="sm" w="sm" type="none"/>
            <a:tailEnd len="sm" w="sm" type="none"/>
          </a:ln>
          <a:effectLst>
            <a:outerShdw blurRad="55000" rotWithShape="0" algn="tl" dir="5400000" dist="18000">
              <a:srgbClr val="000000">
                <a:alpha val="40000"/>
              </a:srgbClr>
            </a:outerShdw>
          </a:effectLst>
        </p:spPr>
      </p:pic>
      <p:sp>
        <p:nvSpPr>
          <p:cNvPr id="132" name="Google Shape;132;p21"/>
          <p:cNvSpPr txBox="1"/>
          <p:nvPr/>
        </p:nvSpPr>
        <p:spPr>
          <a:xfrm>
            <a:off x="8022903" y="6361297"/>
            <a:ext cx="2811900" cy="369300"/>
          </a:xfrm>
          <a:prstGeom prst="rect">
            <a:avLst/>
          </a:prstGeom>
          <a:noFill/>
          <a:ln>
            <a:noFill/>
          </a:ln>
        </p:spPr>
        <p:txBody>
          <a:bodyPr anchorCtr="0" anchor="t" bIns="45700" lIns="91425" spcFirstLastPara="1" rIns="91425" wrap="square" tIns="45700">
            <a:noAutofit/>
          </a:bodyPr>
          <a:lstStyle/>
          <a:p>
            <a:pPr indent="0" lvl="0" marL="0" marR="0" rtl="0" algn="r">
              <a:lnSpc>
                <a:spcPct val="100000"/>
              </a:lnSpc>
              <a:spcBef>
                <a:spcPts val="0"/>
              </a:spcBef>
              <a:spcAft>
                <a:spcPts val="0"/>
              </a:spcAft>
              <a:buClr>
                <a:srgbClr val="000000"/>
              </a:buClr>
              <a:buSzPts val="1400"/>
              <a:buFont typeface="Arial"/>
              <a:buNone/>
            </a:pPr>
            <a:r>
              <a:rPr b="0" i="0" lang="es-CO" sz="1400" u="none" cap="none" strike="noStrike">
                <a:solidFill>
                  <a:srgbClr val="000000"/>
                </a:solidFill>
                <a:latin typeface="Roboto"/>
                <a:ea typeface="Roboto"/>
                <a:cs typeface="Roboto"/>
                <a:sym typeface="Roboto"/>
              </a:rPr>
              <a:t>fig. propuesta por Toledo, 2015</a:t>
            </a:r>
            <a:endParaRPr b="0" i="0" sz="1400" u="none" cap="none" strike="noStrike">
              <a:solidFill>
                <a:srgbClr val="000000"/>
              </a:solidFill>
              <a:latin typeface="Roboto"/>
              <a:ea typeface="Roboto"/>
              <a:cs typeface="Roboto"/>
              <a:sym typeface="Roboto"/>
            </a:endParaRPr>
          </a:p>
        </p:txBody>
      </p:sp>
      <p:sp>
        <p:nvSpPr>
          <p:cNvPr id="133" name="Google Shape;133;p21"/>
          <p:cNvSpPr txBox="1"/>
          <p:nvPr/>
        </p:nvSpPr>
        <p:spPr>
          <a:xfrm>
            <a:off x="309624" y="248327"/>
            <a:ext cx="7050000" cy="814500"/>
          </a:xfrm>
          <a:prstGeom prst="rect">
            <a:avLst/>
          </a:prstGeom>
          <a:noFill/>
          <a:ln>
            <a:noFill/>
          </a:ln>
        </p:spPr>
        <p:txBody>
          <a:bodyPr anchorCtr="0" anchor="ctr" bIns="45700" lIns="91425" spcFirstLastPara="1" rIns="91425" wrap="square" tIns="45700">
            <a:noAutofit/>
          </a:bodyPr>
          <a:lstStyle/>
          <a:p>
            <a:pPr indent="0" lvl="0" marL="0" marR="0" rtl="0" algn="l">
              <a:lnSpc>
                <a:spcPct val="90000"/>
              </a:lnSpc>
              <a:spcBef>
                <a:spcPts val="0"/>
              </a:spcBef>
              <a:spcAft>
                <a:spcPts val="0"/>
              </a:spcAft>
              <a:buClr>
                <a:srgbClr val="000000"/>
              </a:buClr>
              <a:buSzPts val="2400"/>
              <a:buFont typeface="Arial"/>
              <a:buNone/>
            </a:pPr>
            <a:r>
              <a:rPr b="1" i="0" lang="es-CO" sz="2400" u="none" cap="none" strike="noStrike">
                <a:solidFill>
                  <a:schemeClr val="dk1"/>
                </a:solidFill>
                <a:latin typeface="Roboto"/>
                <a:ea typeface="Roboto"/>
                <a:cs typeface="Roboto"/>
                <a:sym typeface="Roboto"/>
              </a:rPr>
              <a:t>LA ECOLOGÍA URBANA COMO PARTE </a:t>
            </a:r>
            <a:endParaRPr b="1" i="0" sz="2400" u="none" cap="none" strike="noStrike">
              <a:solidFill>
                <a:schemeClr val="dk1"/>
              </a:solidFill>
              <a:latin typeface="Roboto"/>
              <a:ea typeface="Roboto"/>
              <a:cs typeface="Roboto"/>
              <a:sym typeface="Roboto"/>
            </a:endParaRPr>
          </a:p>
          <a:p>
            <a:pPr indent="0" lvl="0" marL="0" marR="0" rtl="0" algn="l">
              <a:lnSpc>
                <a:spcPct val="90000"/>
              </a:lnSpc>
              <a:spcBef>
                <a:spcPts val="0"/>
              </a:spcBef>
              <a:spcAft>
                <a:spcPts val="0"/>
              </a:spcAft>
              <a:buClr>
                <a:srgbClr val="000000"/>
              </a:buClr>
              <a:buSzPts val="2400"/>
              <a:buFont typeface="Arial"/>
              <a:buNone/>
            </a:pPr>
            <a:r>
              <a:rPr b="1" i="0" lang="es-CO" sz="2400" u="none" cap="none" strike="noStrike">
                <a:solidFill>
                  <a:schemeClr val="dk1"/>
                </a:solidFill>
                <a:latin typeface="Roboto"/>
                <a:ea typeface="Roboto"/>
                <a:cs typeface="Roboto"/>
                <a:sym typeface="Roboto"/>
              </a:rPr>
              <a:t>DE LA CIENCIA DE LA SOSTENIBILIDAD</a:t>
            </a:r>
            <a:endParaRPr b="1" i="0" sz="2400" u="none" cap="none" strike="noStrike">
              <a:solidFill>
                <a:srgbClr val="000000"/>
              </a:solidFill>
              <a:latin typeface="Roboto"/>
              <a:ea typeface="Roboto"/>
              <a:cs typeface="Roboto"/>
              <a:sym typeface="Roboto"/>
            </a:endParaRPr>
          </a:p>
        </p:txBody>
      </p:sp>
    </p:spTree>
  </p:cSld>
  <p:clrMapOvr>
    <a:masterClrMapping/>
  </p:clrMapOvr>
  <p:transition spd="slow">
    <p:fade/>
  </p:transition>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37" name="Shape 137"/>
        <p:cNvGrpSpPr/>
        <p:nvPr/>
      </p:nvGrpSpPr>
      <p:grpSpPr>
        <a:xfrm>
          <a:off x="0" y="0"/>
          <a:ext cx="0" cy="0"/>
          <a:chOff x="0" y="0"/>
          <a:chExt cx="0" cy="0"/>
        </a:xfrm>
      </p:grpSpPr>
      <p:sp>
        <p:nvSpPr>
          <p:cNvPr id="138" name="Google Shape;138;p22"/>
          <p:cNvSpPr/>
          <p:nvPr/>
        </p:nvSpPr>
        <p:spPr>
          <a:xfrm>
            <a:off x="489850" y="3099556"/>
            <a:ext cx="2627400" cy="2733300"/>
          </a:xfrm>
          <a:prstGeom prst="rect">
            <a:avLst/>
          </a:prstGeom>
          <a:solidFill>
            <a:srgbClr val="D2E1D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9" name="Google Shape;139;p22"/>
          <p:cNvSpPr txBox="1"/>
          <p:nvPr/>
        </p:nvSpPr>
        <p:spPr>
          <a:xfrm>
            <a:off x="431926" y="2408551"/>
            <a:ext cx="2841300" cy="611700"/>
          </a:xfrm>
          <a:prstGeom prst="rect">
            <a:avLst/>
          </a:prstGeom>
          <a:noFill/>
          <a:ln>
            <a:noFill/>
          </a:ln>
        </p:spPr>
        <p:txBody>
          <a:bodyPr anchorCtr="0" anchor="ctr" bIns="20300" lIns="60950" spcFirstLastPara="1" rIns="91425" wrap="square" tIns="0">
            <a:noAutofit/>
          </a:bodyPr>
          <a:lstStyle/>
          <a:p>
            <a:pPr indent="0" lvl="0" marL="0" marR="0" rtl="0" algn="l">
              <a:lnSpc>
                <a:spcPct val="90000"/>
              </a:lnSpc>
              <a:spcBef>
                <a:spcPts val="0"/>
              </a:spcBef>
              <a:spcAft>
                <a:spcPts val="0"/>
              </a:spcAft>
              <a:buClr>
                <a:schemeClr val="lt1"/>
              </a:buClr>
              <a:buSzPts val="1600"/>
              <a:buFont typeface="Calibri"/>
              <a:buNone/>
            </a:pPr>
            <a:r>
              <a:rPr b="1" i="0" lang="es-CO" sz="1400" u="none" cap="none" strike="noStrike">
                <a:solidFill>
                  <a:srgbClr val="000000"/>
                </a:solidFill>
                <a:latin typeface="Roboto"/>
                <a:ea typeface="Roboto"/>
                <a:cs typeface="Roboto"/>
                <a:sym typeface="Roboto"/>
              </a:rPr>
              <a:t>Primer periodo: el acercamiento a la ecología urbana desde la ecología humana, 1925-1975 </a:t>
            </a:r>
            <a:endParaRPr b="0" i="0" sz="1400" u="none" cap="none" strike="noStrike">
              <a:solidFill>
                <a:srgbClr val="000000"/>
              </a:solidFill>
              <a:latin typeface="Roboto"/>
              <a:ea typeface="Roboto"/>
              <a:cs typeface="Roboto"/>
              <a:sym typeface="Roboto"/>
            </a:endParaRPr>
          </a:p>
        </p:txBody>
      </p:sp>
      <p:sp>
        <p:nvSpPr>
          <p:cNvPr id="140" name="Google Shape;140;p22"/>
          <p:cNvSpPr txBox="1"/>
          <p:nvPr>
            <p:ph type="title"/>
          </p:nvPr>
        </p:nvSpPr>
        <p:spPr>
          <a:xfrm>
            <a:off x="623050" y="381025"/>
            <a:ext cx="9608400" cy="420600"/>
          </a:xfrm>
          <a:prstGeom prst="rect">
            <a:avLst/>
          </a:prstGeom>
          <a:noFill/>
          <a:ln>
            <a:noFill/>
          </a:ln>
        </p:spPr>
        <p:txBody>
          <a:bodyPr anchorCtr="0" anchor="ctr" bIns="45700" lIns="91425" spcFirstLastPara="1" rIns="91425" wrap="square" tIns="45700">
            <a:noAutofit/>
          </a:bodyPr>
          <a:lstStyle/>
          <a:p>
            <a:pPr indent="0" lvl="0" marL="0" marR="0" rtl="0" algn="l">
              <a:lnSpc>
                <a:spcPct val="90000"/>
              </a:lnSpc>
              <a:spcBef>
                <a:spcPts val="0"/>
              </a:spcBef>
              <a:spcAft>
                <a:spcPts val="0"/>
              </a:spcAft>
              <a:buClr>
                <a:schemeClr val="dk1"/>
              </a:buClr>
              <a:buSzPts val="2160"/>
              <a:buFont typeface="Calibri"/>
              <a:buNone/>
            </a:pPr>
            <a:r>
              <a:rPr b="1" i="0" lang="es-CO" sz="2700" u="none" cap="none" strike="noStrike">
                <a:solidFill>
                  <a:srgbClr val="77B989"/>
                </a:solidFill>
                <a:latin typeface="Roboto"/>
                <a:ea typeface="Roboto"/>
                <a:cs typeface="Roboto"/>
                <a:sym typeface="Roboto"/>
              </a:rPr>
              <a:t>Evolución en la aproximación al concepto de Ecología Urbana</a:t>
            </a:r>
            <a:endParaRPr b="1" i="0" sz="2700" u="none" cap="none" strike="noStrike">
              <a:solidFill>
                <a:srgbClr val="77B989"/>
              </a:solidFill>
              <a:latin typeface="Roboto"/>
              <a:ea typeface="Roboto"/>
              <a:cs typeface="Roboto"/>
              <a:sym typeface="Roboto"/>
            </a:endParaRPr>
          </a:p>
        </p:txBody>
      </p:sp>
      <p:sp>
        <p:nvSpPr>
          <p:cNvPr id="141" name="Google Shape;141;p22"/>
          <p:cNvSpPr txBox="1"/>
          <p:nvPr/>
        </p:nvSpPr>
        <p:spPr>
          <a:xfrm>
            <a:off x="679100" y="3384284"/>
            <a:ext cx="2248800" cy="2120100"/>
          </a:xfrm>
          <a:prstGeom prst="rect">
            <a:avLst/>
          </a:prstGeom>
          <a:noFill/>
          <a:ln>
            <a:noFill/>
          </a:ln>
        </p:spPr>
        <p:txBody>
          <a:bodyPr anchorCtr="0" anchor="t" bIns="91425" lIns="91425" spcFirstLastPara="1" rIns="91425" wrap="square" tIns="91425">
            <a:noAutofit/>
          </a:bodyPr>
          <a:lstStyle/>
          <a:p>
            <a:pPr indent="0" lvl="0" marL="0" marR="0" rtl="0" algn="l">
              <a:lnSpc>
                <a:spcPct val="90000"/>
              </a:lnSpc>
              <a:spcBef>
                <a:spcPts val="0"/>
              </a:spcBef>
              <a:spcAft>
                <a:spcPts val="0"/>
              </a:spcAft>
              <a:buClr>
                <a:srgbClr val="000000"/>
              </a:buClr>
              <a:buSzPts val="1500"/>
              <a:buFont typeface="Arial"/>
              <a:buNone/>
            </a:pPr>
            <a:r>
              <a:rPr b="0" i="0" lang="es-CO" sz="1500" u="none" cap="none" strike="noStrike">
                <a:solidFill>
                  <a:srgbClr val="000000"/>
                </a:solidFill>
                <a:latin typeface="Roboto"/>
                <a:ea typeface="Roboto"/>
                <a:cs typeface="Roboto"/>
                <a:sym typeface="Roboto"/>
              </a:rPr>
              <a:t>Aproximación a las acciones de los humanos dentro de la ciudad, a partir de la comprensión de las dinámicas sociales; sin embargo, los resultados no incluyen el componente ecológico en esta interacción. </a:t>
            </a:r>
            <a:endParaRPr b="0" i="0" sz="1500" u="none" cap="none" strike="noStrike">
              <a:solidFill>
                <a:srgbClr val="000000"/>
              </a:solidFill>
              <a:latin typeface="Roboto"/>
              <a:ea typeface="Roboto"/>
              <a:cs typeface="Roboto"/>
              <a:sym typeface="Roboto"/>
            </a:endParaRPr>
          </a:p>
        </p:txBody>
      </p:sp>
      <p:sp>
        <p:nvSpPr>
          <p:cNvPr id="142" name="Google Shape;142;p22"/>
          <p:cNvSpPr/>
          <p:nvPr/>
        </p:nvSpPr>
        <p:spPr>
          <a:xfrm>
            <a:off x="3254957" y="2632858"/>
            <a:ext cx="2310900" cy="3199800"/>
          </a:xfrm>
          <a:prstGeom prst="rect">
            <a:avLst/>
          </a:prstGeom>
          <a:solidFill>
            <a:srgbClr val="B3CCB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3" name="Google Shape;143;p22"/>
          <p:cNvSpPr txBox="1"/>
          <p:nvPr/>
        </p:nvSpPr>
        <p:spPr>
          <a:xfrm>
            <a:off x="3197032" y="1830619"/>
            <a:ext cx="2126400" cy="611700"/>
          </a:xfrm>
          <a:prstGeom prst="rect">
            <a:avLst/>
          </a:prstGeom>
          <a:noFill/>
          <a:ln>
            <a:noFill/>
          </a:ln>
        </p:spPr>
        <p:txBody>
          <a:bodyPr anchorCtr="0" anchor="ctr" bIns="20300" lIns="60950" spcFirstLastPara="1" rIns="91425" wrap="square" tIns="0">
            <a:noAutofit/>
          </a:bodyPr>
          <a:lstStyle/>
          <a:p>
            <a:pPr indent="0" lvl="0" marL="0" marR="0" rtl="0" algn="l">
              <a:lnSpc>
                <a:spcPct val="90000"/>
              </a:lnSpc>
              <a:spcBef>
                <a:spcPts val="0"/>
              </a:spcBef>
              <a:spcAft>
                <a:spcPts val="0"/>
              </a:spcAft>
              <a:buClr>
                <a:schemeClr val="lt1"/>
              </a:buClr>
              <a:buSzPts val="1500"/>
              <a:buFont typeface="Calibri"/>
              <a:buNone/>
            </a:pPr>
            <a:r>
              <a:rPr b="1" i="0" lang="es-CO" sz="1400" u="none" cap="none" strike="noStrike">
                <a:solidFill>
                  <a:srgbClr val="000000"/>
                </a:solidFill>
                <a:latin typeface="Roboto"/>
                <a:ea typeface="Roboto"/>
                <a:cs typeface="Roboto"/>
                <a:sym typeface="Roboto"/>
              </a:rPr>
              <a:t>Segundo periodo: </a:t>
            </a:r>
            <a:endParaRPr b="1" i="0" sz="1400" u="none" cap="none" strike="noStrike">
              <a:solidFill>
                <a:srgbClr val="000000"/>
              </a:solidFill>
              <a:latin typeface="Roboto"/>
              <a:ea typeface="Roboto"/>
              <a:cs typeface="Roboto"/>
              <a:sym typeface="Roboto"/>
            </a:endParaRPr>
          </a:p>
          <a:p>
            <a:pPr indent="0" lvl="0" marL="0" marR="0" rtl="0" algn="l">
              <a:lnSpc>
                <a:spcPct val="90000"/>
              </a:lnSpc>
              <a:spcBef>
                <a:spcPts val="0"/>
              </a:spcBef>
              <a:spcAft>
                <a:spcPts val="0"/>
              </a:spcAft>
              <a:buClr>
                <a:schemeClr val="lt1"/>
              </a:buClr>
              <a:buSzPts val="1500"/>
              <a:buFont typeface="Calibri"/>
              <a:buNone/>
            </a:pPr>
            <a:r>
              <a:rPr b="1" i="0" lang="es-CO" sz="1400" u="none" cap="none" strike="noStrike">
                <a:solidFill>
                  <a:srgbClr val="000000"/>
                </a:solidFill>
                <a:latin typeface="Roboto"/>
                <a:ea typeface="Roboto"/>
                <a:cs typeface="Roboto"/>
                <a:sym typeface="Roboto"/>
              </a:rPr>
              <a:t>de la ecología humana al metabolismo urbano, 1976-1985. </a:t>
            </a:r>
            <a:endParaRPr b="1" i="0" sz="1400" u="none" cap="none" strike="noStrike">
              <a:solidFill>
                <a:srgbClr val="000000"/>
              </a:solidFill>
              <a:latin typeface="Roboto"/>
              <a:ea typeface="Roboto"/>
              <a:cs typeface="Roboto"/>
              <a:sym typeface="Roboto"/>
            </a:endParaRPr>
          </a:p>
        </p:txBody>
      </p:sp>
      <p:sp>
        <p:nvSpPr>
          <p:cNvPr id="144" name="Google Shape;144;p22"/>
          <p:cNvSpPr txBox="1"/>
          <p:nvPr/>
        </p:nvSpPr>
        <p:spPr>
          <a:xfrm>
            <a:off x="3400981" y="2770909"/>
            <a:ext cx="2033700" cy="2120100"/>
          </a:xfrm>
          <a:prstGeom prst="rect">
            <a:avLst/>
          </a:prstGeom>
          <a:noFill/>
          <a:ln>
            <a:noFill/>
          </a:ln>
        </p:spPr>
        <p:txBody>
          <a:bodyPr anchorCtr="0" anchor="t" bIns="91425" lIns="91425" spcFirstLastPara="1" rIns="91425" wrap="square" tIns="91425">
            <a:noAutofit/>
          </a:bodyPr>
          <a:lstStyle/>
          <a:p>
            <a:pPr indent="0" lvl="0" marL="0" marR="0" rtl="0" algn="l">
              <a:lnSpc>
                <a:spcPct val="90000"/>
              </a:lnSpc>
              <a:spcBef>
                <a:spcPts val="0"/>
              </a:spcBef>
              <a:spcAft>
                <a:spcPts val="0"/>
              </a:spcAft>
              <a:buClr>
                <a:srgbClr val="000000"/>
              </a:buClr>
              <a:buSzPts val="1500"/>
              <a:buFont typeface="Arial"/>
              <a:buNone/>
            </a:pPr>
            <a:r>
              <a:rPr b="0" i="0" lang="es-CO" sz="1500" u="none" cap="none" strike="noStrike">
                <a:solidFill>
                  <a:srgbClr val="000000"/>
                </a:solidFill>
                <a:latin typeface="Roboto"/>
                <a:ea typeface="Roboto"/>
                <a:cs typeface="Roboto"/>
                <a:sym typeface="Roboto"/>
              </a:rPr>
              <a:t>Entender a la ciudad desde su metabolismo lineal, es decir, el proceso mediante el cual el humano urbano usa recursos y los retorna al medio de una forma de menor calidad (gases, vertidos, residuos sólidos) (Rueda, 1995).</a:t>
            </a:r>
            <a:endParaRPr b="0" i="0" sz="1500" u="none" cap="none" strike="noStrike">
              <a:solidFill>
                <a:srgbClr val="000000"/>
              </a:solidFill>
              <a:latin typeface="Roboto"/>
              <a:ea typeface="Roboto"/>
              <a:cs typeface="Roboto"/>
              <a:sym typeface="Roboto"/>
            </a:endParaRPr>
          </a:p>
        </p:txBody>
      </p:sp>
      <p:sp>
        <p:nvSpPr>
          <p:cNvPr id="145" name="Google Shape;145;p22"/>
          <p:cNvSpPr/>
          <p:nvPr/>
        </p:nvSpPr>
        <p:spPr>
          <a:xfrm>
            <a:off x="5705958" y="2245419"/>
            <a:ext cx="2627400" cy="3587100"/>
          </a:xfrm>
          <a:prstGeom prst="rect">
            <a:avLst/>
          </a:prstGeom>
          <a:solidFill>
            <a:srgbClr val="8ECC9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6" name="Google Shape;146;p22"/>
          <p:cNvSpPr txBox="1"/>
          <p:nvPr/>
        </p:nvSpPr>
        <p:spPr>
          <a:xfrm>
            <a:off x="5648035" y="1518149"/>
            <a:ext cx="2730000" cy="611700"/>
          </a:xfrm>
          <a:prstGeom prst="rect">
            <a:avLst/>
          </a:prstGeom>
          <a:noFill/>
          <a:ln>
            <a:noFill/>
          </a:ln>
        </p:spPr>
        <p:txBody>
          <a:bodyPr anchorCtr="0" anchor="ctr" bIns="20300" lIns="60950" spcFirstLastPara="1" rIns="91425" wrap="square" tIns="0">
            <a:noAutofit/>
          </a:bodyPr>
          <a:lstStyle/>
          <a:p>
            <a:pPr indent="0" lvl="0" marL="0" marR="0" rtl="0" algn="l">
              <a:lnSpc>
                <a:spcPct val="90000"/>
              </a:lnSpc>
              <a:spcBef>
                <a:spcPts val="0"/>
              </a:spcBef>
              <a:spcAft>
                <a:spcPts val="0"/>
              </a:spcAft>
              <a:buClr>
                <a:schemeClr val="lt1"/>
              </a:buClr>
              <a:buSzPts val="1500"/>
              <a:buFont typeface="Calibri"/>
              <a:buNone/>
            </a:pPr>
            <a:r>
              <a:rPr b="1" i="0" lang="es-CO" sz="1400" u="none" cap="none" strike="noStrike">
                <a:solidFill>
                  <a:srgbClr val="000000"/>
                </a:solidFill>
                <a:latin typeface="Roboto"/>
                <a:ea typeface="Roboto"/>
                <a:cs typeface="Roboto"/>
                <a:sym typeface="Roboto"/>
              </a:rPr>
              <a:t>Tercer periodo: creación de los primeros centros de ecología urbana, 1987-2000. </a:t>
            </a:r>
            <a:endParaRPr b="1" i="0" sz="1400" u="none" cap="none" strike="noStrike">
              <a:solidFill>
                <a:srgbClr val="000000"/>
              </a:solidFill>
              <a:latin typeface="Roboto"/>
              <a:ea typeface="Roboto"/>
              <a:cs typeface="Roboto"/>
              <a:sym typeface="Roboto"/>
            </a:endParaRPr>
          </a:p>
        </p:txBody>
      </p:sp>
      <p:sp>
        <p:nvSpPr>
          <p:cNvPr id="147" name="Google Shape;147;p22"/>
          <p:cNvSpPr txBox="1"/>
          <p:nvPr/>
        </p:nvSpPr>
        <p:spPr>
          <a:xfrm>
            <a:off x="5864158" y="2486643"/>
            <a:ext cx="2310900" cy="3437100"/>
          </a:xfrm>
          <a:prstGeom prst="rect">
            <a:avLst/>
          </a:prstGeom>
          <a:noFill/>
          <a:ln>
            <a:noFill/>
          </a:ln>
        </p:spPr>
        <p:txBody>
          <a:bodyPr anchorCtr="0" anchor="t" bIns="91425" lIns="91425" spcFirstLastPara="1" rIns="91425" wrap="square" tIns="91425">
            <a:noAutofit/>
          </a:bodyPr>
          <a:lstStyle/>
          <a:p>
            <a:pPr indent="0" lvl="0" marL="0" marR="0" rtl="0" algn="l">
              <a:lnSpc>
                <a:spcPct val="90000"/>
              </a:lnSpc>
              <a:spcBef>
                <a:spcPts val="0"/>
              </a:spcBef>
              <a:spcAft>
                <a:spcPts val="0"/>
              </a:spcAft>
              <a:buClr>
                <a:srgbClr val="000000"/>
              </a:buClr>
              <a:buSzPts val="1500"/>
              <a:buFont typeface="Arial"/>
              <a:buNone/>
            </a:pPr>
            <a:r>
              <a:rPr b="0" i="0" lang="es-CO" sz="1500" u="none" cap="none" strike="noStrike">
                <a:solidFill>
                  <a:srgbClr val="000000"/>
                </a:solidFill>
                <a:latin typeface="Roboto"/>
                <a:ea typeface="Roboto"/>
                <a:cs typeface="Roboto"/>
                <a:sym typeface="Roboto"/>
              </a:rPr>
              <a:t>Institucionalización del concepto de ecología urbana, a través de la creación de algunos centros especializados que comprendían a la ciudad solamente desde la economía ambiental. En este periodo se enmarca la Cumbre de Río de 1992, la cual resalta el interés naciente por los indicadores ambientales.</a:t>
            </a:r>
            <a:endParaRPr b="0" i="0" sz="1500" u="none" cap="none" strike="noStrike">
              <a:solidFill>
                <a:srgbClr val="000000"/>
              </a:solidFill>
              <a:latin typeface="Roboto"/>
              <a:ea typeface="Roboto"/>
              <a:cs typeface="Roboto"/>
              <a:sym typeface="Roboto"/>
            </a:endParaRPr>
          </a:p>
        </p:txBody>
      </p:sp>
      <p:sp>
        <p:nvSpPr>
          <p:cNvPr id="148" name="Google Shape;148;p22"/>
          <p:cNvSpPr/>
          <p:nvPr/>
        </p:nvSpPr>
        <p:spPr>
          <a:xfrm>
            <a:off x="8479825" y="1906800"/>
            <a:ext cx="2627400" cy="3925800"/>
          </a:xfrm>
          <a:prstGeom prst="rect">
            <a:avLst/>
          </a:prstGeom>
          <a:solidFill>
            <a:srgbClr val="65C487"/>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9" name="Google Shape;149;p22"/>
          <p:cNvSpPr txBox="1"/>
          <p:nvPr/>
        </p:nvSpPr>
        <p:spPr>
          <a:xfrm>
            <a:off x="8421910" y="1353253"/>
            <a:ext cx="2730000" cy="611700"/>
          </a:xfrm>
          <a:prstGeom prst="rect">
            <a:avLst/>
          </a:prstGeom>
          <a:noFill/>
          <a:ln>
            <a:noFill/>
          </a:ln>
        </p:spPr>
        <p:txBody>
          <a:bodyPr anchorCtr="0" anchor="ctr" bIns="20300" lIns="60950" spcFirstLastPara="1" rIns="91425" wrap="square" tIns="0">
            <a:noAutofit/>
          </a:bodyPr>
          <a:lstStyle/>
          <a:p>
            <a:pPr indent="0" lvl="0" marL="0" marR="0" rtl="0" algn="l">
              <a:lnSpc>
                <a:spcPct val="90000"/>
              </a:lnSpc>
              <a:spcBef>
                <a:spcPts val="0"/>
              </a:spcBef>
              <a:spcAft>
                <a:spcPts val="0"/>
              </a:spcAft>
              <a:buClr>
                <a:schemeClr val="lt1"/>
              </a:buClr>
              <a:buSzPts val="1500"/>
              <a:buFont typeface="Calibri"/>
              <a:buNone/>
            </a:pPr>
            <a:r>
              <a:rPr b="1" i="0" lang="es-CO" sz="1400" u="none" cap="none" strike="noStrike">
                <a:solidFill>
                  <a:srgbClr val="000000"/>
                </a:solidFill>
                <a:latin typeface="Roboto"/>
                <a:ea typeface="Roboto"/>
                <a:cs typeface="Roboto"/>
                <a:sym typeface="Roboto"/>
              </a:rPr>
              <a:t>Cuarto periodo: hacia una nueva ecología urbana, 2001-2012.</a:t>
            </a:r>
            <a:endParaRPr b="1" i="0" sz="1400" u="none" cap="none" strike="noStrike">
              <a:solidFill>
                <a:srgbClr val="000000"/>
              </a:solidFill>
              <a:latin typeface="Roboto"/>
              <a:ea typeface="Roboto"/>
              <a:cs typeface="Roboto"/>
              <a:sym typeface="Roboto"/>
            </a:endParaRPr>
          </a:p>
          <a:p>
            <a:pPr indent="0" lvl="0" marL="0" marR="0" rtl="0" algn="l">
              <a:lnSpc>
                <a:spcPct val="90000"/>
              </a:lnSpc>
              <a:spcBef>
                <a:spcPts val="0"/>
              </a:spcBef>
              <a:spcAft>
                <a:spcPts val="0"/>
              </a:spcAft>
              <a:buClr>
                <a:schemeClr val="lt1"/>
              </a:buClr>
              <a:buSzPts val="1500"/>
              <a:buFont typeface="Calibri"/>
              <a:buNone/>
            </a:pPr>
            <a:r>
              <a:t/>
            </a:r>
            <a:endParaRPr b="1" i="0" sz="1400" u="none" cap="none" strike="noStrike">
              <a:solidFill>
                <a:srgbClr val="000000"/>
              </a:solidFill>
              <a:latin typeface="Roboto"/>
              <a:ea typeface="Roboto"/>
              <a:cs typeface="Roboto"/>
              <a:sym typeface="Roboto"/>
            </a:endParaRPr>
          </a:p>
        </p:txBody>
      </p:sp>
      <p:sp>
        <p:nvSpPr>
          <p:cNvPr id="150" name="Google Shape;150;p22"/>
          <p:cNvSpPr txBox="1"/>
          <p:nvPr/>
        </p:nvSpPr>
        <p:spPr>
          <a:xfrm>
            <a:off x="8658001" y="2273384"/>
            <a:ext cx="2248800" cy="3680100"/>
          </a:xfrm>
          <a:prstGeom prst="rect">
            <a:avLst/>
          </a:prstGeom>
          <a:noFill/>
          <a:ln>
            <a:noFill/>
          </a:ln>
        </p:spPr>
        <p:txBody>
          <a:bodyPr anchorCtr="0" anchor="t" bIns="91425" lIns="91425" spcFirstLastPara="1" rIns="91425" wrap="square" tIns="91425">
            <a:noAutofit/>
          </a:bodyPr>
          <a:lstStyle/>
          <a:p>
            <a:pPr indent="0" lvl="0" marL="0" marR="0" rtl="0" algn="l">
              <a:lnSpc>
                <a:spcPct val="90000"/>
              </a:lnSpc>
              <a:spcBef>
                <a:spcPts val="0"/>
              </a:spcBef>
              <a:spcAft>
                <a:spcPts val="0"/>
              </a:spcAft>
              <a:buClr>
                <a:srgbClr val="000000"/>
              </a:buClr>
              <a:buSzPts val="1500"/>
              <a:buFont typeface="Arial"/>
              <a:buNone/>
            </a:pPr>
            <a:r>
              <a:rPr b="0" i="0" lang="es-CO" sz="1500" u="none" cap="none" strike="noStrike">
                <a:solidFill>
                  <a:srgbClr val="000000"/>
                </a:solidFill>
                <a:latin typeface="Roboto"/>
                <a:ea typeface="Roboto"/>
                <a:cs typeface="Roboto"/>
                <a:sym typeface="Roboto"/>
              </a:rPr>
              <a:t>Pone de manifiesto que las ciudades también deberían comprenderse como un ecosistema. Comienza, a partir de este momento, a generarse una serie de valoraciones sobre la función y metabolismo de las ciudades. Trata el tema de la resiliencia como una condición necesaria para la sostenibilidad de las ciudades.</a:t>
            </a:r>
            <a:endParaRPr b="0" i="0" sz="1500" u="none" cap="none" strike="noStrike">
              <a:solidFill>
                <a:srgbClr val="000000"/>
              </a:solidFill>
              <a:latin typeface="Roboto"/>
              <a:ea typeface="Roboto"/>
              <a:cs typeface="Roboto"/>
              <a:sym typeface="Roboto"/>
            </a:endParaRPr>
          </a:p>
        </p:txBody>
      </p:sp>
      <p:pic>
        <p:nvPicPr>
          <p:cNvPr id="151" name="Google Shape;151;p22"/>
          <p:cNvPicPr preferRelativeResize="0"/>
          <p:nvPr/>
        </p:nvPicPr>
        <p:blipFill rotWithShape="1">
          <a:blip r:embed="rId3">
            <a:alphaModFix/>
          </a:blip>
          <a:srcRect b="0" l="0" r="0" t="0"/>
          <a:stretch/>
        </p:blipFill>
        <p:spPr>
          <a:xfrm>
            <a:off x="11188825" y="5856025"/>
            <a:ext cx="814400" cy="814400"/>
          </a:xfrm>
          <a:prstGeom prst="rect">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name="Tema de Offic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Tema de Office">
  <a:themeElements>
    <a:clrScheme name="Austin">
      <a:dk1>
        <a:srgbClr val="000000"/>
      </a:dk1>
      <a:lt1>
        <a:srgbClr val="FFFFFF"/>
      </a:lt1>
      <a:dk2>
        <a:srgbClr val="3E3D2D"/>
      </a:dk2>
      <a:lt2>
        <a:srgbClr val="CAF278"/>
      </a:lt2>
      <a:accent1>
        <a:srgbClr val="94C600"/>
      </a:accent1>
      <a:accent2>
        <a:srgbClr val="71685A"/>
      </a:accent2>
      <a:accent3>
        <a:srgbClr val="FF6700"/>
      </a:accent3>
      <a:accent4>
        <a:srgbClr val="909465"/>
      </a:accent4>
      <a:accent5>
        <a:srgbClr val="956B43"/>
      </a:accent5>
      <a:accent6>
        <a:srgbClr val="FEA022"/>
      </a:accent6>
      <a:hlink>
        <a:srgbClr val="E68200"/>
      </a:hlink>
      <a:folHlink>
        <a:srgbClr val="FFA94A"/>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o" ma:contentTypeID="0x01010050B994E60C06934BA9A92A9689151B5F" ma:contentTypeVersion="1" ma:contentTypeDescription="Crear nuevo documento." ma:contentTypeScope="" ma:versionID="b106e2bbfb30ded5bee934a51b6d1949">
  <xsd:schema xmlns:xsd="http://www.w3.org/2001/XMLSchema" xmlns:xs="http://www.w3.org/2001/XMLSchema" xmlns:p="http://schemas.microsoft.com/office/2006/metadata/properties" xmlns:ns2="95f6635b-f59f-440f-9d2e-f5ae66712f60" targetNamespace="http://schemas.microsoft.com/office/2006/metadata/properties" ma:root="true" ma:fieldsID="d3dfc6a4cea91e152d81d17733ba3130" ns2:_="">
    <xsd:import namespace="95f6635b-f59f-440f-9d2e-f5ae66712f60"/>
    <xsd:element name="properties">
      <xsd:complexType>
        <xsd:sequence>
          <xsd:element name="documentManagement">
            <xsd:complexType>
              <xsd:all>
                <xsd:element ref="ns2:SharedWithUser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95f6635b-f59f-440f-9d2e-f5ae66712f60" elementFormDefault="qualified">
    <xsd:import namespace="http://schemas.microsoft.com/office/2006/documentManagement/types"/>
    <xsd:import namespace="http://schemas.microsoft.com/office/infopath/2007/PartnerControls"/>
    <xsd:element name="SharedWithUsers" ma:index="8" nillable="true" ma:displayName="Compartido con"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ipo de contenido"/>
        <xsd:element ref="dc:title" minOccurs="0" maxOccurs="1" ma:index="4" ma:displayName="Título"/>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1404F877-0E06-4E1D-81EC-05ED14C268B0}"/>
</file>

<file path=customXml/itemProps2.xml><?xml version="1.0" encoding="utf-8"?>
<ds:datastoreItem xmlns:ds="http://schemas.openxmlformats.org/officeDocument/2006/customXml" ds:itemID="{FA3CBB7F-E929-4968-A3AE-867768F3A517}"/>
</file>

<file path=customXml/itemProps3.xml><?xml version="1.0" encoding="utf-8"?>
<ds:datastoreItem xmlns:ds="http://schemas.openxmlformats.org/officeDocument/2006/customXml" ds:itemID="{A31AAC13-C2C5-4C50-B347-C8E8C73FF679}"/>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0x01010050B994E60C06934BA9A92A9689151B5F</vt:lpwstr>
  </property>
</Properties>
</file>